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6858000" cx="9144000"/>
  <p:notesSz cx="6858000" cy="9144000"/>
  <p:embeddedFontLst>
    <p:embeddedFont>
      <p:font typeface="Roboto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52" roundtripDataSignature="AMtx7mjgZzew3Y47CyITPmeDmTkSOAn+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Roboto-regular.fntdata"/><Relationship Id="rId47" Type="http://schemas.openxmlformats.org/officeDocument/2006/relationships/slide" Target="slides/slide42.xml"/><Relationship Id="rId4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-boldItalic.fntdata"/><Relationship Id="rId50" Type="http://schemas.openxmlformats.org/officeDocument/2006/relationships/font" Target="fonts/Roboto-italic.fntdata"/><Relationship Id="rId52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3" name="Google Shape;3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c640b7e05b_1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c640b7e05b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c640b7e05b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c640b7e05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61" name="Google Shape;6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87" name="Google Shape;8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99" name="Google Shape;9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c8348b5e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187" name="Google Shape;187;gc8348b5e86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219" name="Google Shape;21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235" name="Google Shape;23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254" name="Google Shape;25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271" name="Google Shape;27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287" name="Google Shape;28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03" name="Google Shape;30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20" name="Google Shape;32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36" name="Google Shape;33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52" name="Google Shape;35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68" name="Google Shape;36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74" name="Google Shape;374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386" name="Google Shape;38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06" name="Google Shape;406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31" name="Google Shape;43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46" name="Google Shape;446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60" name="Google Shape;46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72" name="Google Shape;47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84" name="Google Shape;48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96" name="Google Shape;496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510" name="Google Shape;51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522" name="Google Shape;52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534" name="Google Shape;53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546" name="Google Shape;54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558" name="Google Shape;558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586" name="Google Shape;586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c640b7e05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c640b7e0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c640b7e05b_1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c640b7e05b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pagina_groencoordinaten">
  <p:cSld name="titelpagina_groencoordinaten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9"/>
          <p:cNvSpPr txBox="1"/>
          <p:nvPr>
            <p:ph idx="1" type="body"/>
          </p:nvPr>
        </p:nvSpPr>
        <p:spPr>
          <a:xfrm>
            <a:off x="395536" y="3933056"/>
            <a:ext cx="8361363" cy="504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9"/>
          <p:cNvSpPr txBox="1"/>
          <p:nvPr>
            <p:ph type="title"/>
          </p:nvPr>
        </p:nvSpPr>
        <p:spPr>
          <a:xfrm>
            <a:off x="395288" y="2781300"/>
            <a:ext cx="8361362" cy="1152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volgpagina_medialiggend">
  <p:cSld name="vervolgpagina_medialiggend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1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1"/>
          <p:cNvSpPr txBox="1"/>
          <p:nvPr>
            <p:ph idx="1" type="body"/>
          </p:nvPr>
        </p:nvSpPr>
        <p:spPr>
          <a:xfrm>
            <a:off x="457200" y="1196975"/>
            <a:ext cx="8291513" cy="511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2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6624C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volgpagina_media+tekst staand">
  <p:cSld name="vervolgpagina_media+tekst staand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3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3"/>
          <p:cNvSpPr txBox="1"/>
          <p:nvPr>
            <p:ph idx="1" type="body"/>
          </p:nvPr>
        </p:nvSpPr>
        <p:spPr>
          <a:xfrm>
            <a:off x="4572000" y="1196975"/>
            <a:ext cx="4176713" cy="511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2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6624C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43"/>
          <p:cNvSpPr txBox="1"/>
          <p:nvPr>
            <p:ph idx="2" type="body"/>
          </p:nvPr>
        </p:nvSpPr>
        <p:spPr>
          <a:xfrm>
            <a:off x="457200" y="1196975"/>
            <a:ext cx="3970338" cy="511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2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6624C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pagina_witcoordinaten">
  <p:cSld name="titelpagina_witcoordinate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4"/>
          <p:cNvSpPr txBox="1"/>
          <p:nvPr>
            <p:ph idx="1" type="body"/>
          </p:nvPr>
        </p:nvSpPr>
        <p:spPr>
          <a:xfrm>
            <a:off x="457200" y="3925203"/>
            <a:ext cx="8361363" cy="504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66624C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66624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4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jpg"/><Relationship Id="rId2" Type="http://schemas.openxmlformats.org/officeDocument/2006/relationships/image" Target="../media/image2.jp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330200" y="0"/>
            <a:ext cx="9891713" cy="6958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6550" y="260350"/>
            <a:ext cx="862013" cy="135413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38"/>
          <p:cNvSpPr txBox="1"/>
          <p:nvPr>
            <p:ph type="title"/>
          </p:nvPr>
        </p:nvSpPr>
        <p:spPr>
          <a:xfrm>
            <a:off x="395288" y="2781300"/>
            <a:ext cx="8361362" cy="1152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8"/>
          <p:cNvSpPr txBox="1"/>
          <p:nvPr/>
        </p:nvSpPr>
        <p:spPr>
          <a:xfrm>
            <a:off x="457200" y="3789363"/>
            <a:ext cx="8361363" cy="4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6624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8"/>
          <p:cNvSpPr txBox="1"/>
          <p:nvPr/>
        </p:nvSpPr>
        <p:spPr>
          <a:xfrm>
            <a:off x="611188" y="6302375"/>
            <a:ext cx="4105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Koninklijke Nederlandse Klim- en Bergsport Vereniging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956550" y="277813"/>
            <a:ext cx="862013" cy="85883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0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200" u="none" cap="none" strike="noStrike">
                <a:solidFill>
                  <a:srgbClr val="4AB80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200" u="none" cap="none" strike="noStrike">
                <a:solidFill>
                  <a:srgbClr val="4AB807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200" u="none" cap="none" strike="noStrike">
                <a:solidFill>
                  <a:srgbClr val="4AB807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200" u="none" cap="none" strike="noStrike">
                <a:solidFill>
                  <a:srgbClr val="4AB807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200" u="none" cap="none" strike="noStrike">
                <a:solidFill>
                  <a:srgbClr val="4AB807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40"/>
          <p:cNvSpPr txBox="1"/>
          <p:nvPr/>
        </p:nvSpPr>
        <p:spPr>
          <a:xfrm>
            <a:off x="611188" y="6302375"/>
            <a:ext cx="4105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B807"/>
                </a:solidFill>
                <a:latin typeface="Arial"/>
                <a:ea typeface="Arial"/>
                <a:cs typeface="Arial"/>
                <a:sym typeface="Arial"/>
              </a:rPr>
              <a:t>Koninklijke Nederlandse Klim- en Bergsport Vereniging</a:t>
            </a:r>
            <a:endParaRPr b="0" i="0" sz="1200" u="none" cap="none" strike="noStrike">
              <a:solidFill>
                <a:srgbClr val="4AB80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14.jpg"/><Relationship Id="rId7" Type="http://schemas.openxmlformats.org/officeDocument/2006/relationships/image" Target="../media/image18.jpg"/><Relationship Id="rId8" Type="http://schemas.openxmlformats.org/officeDocument/2006/relationships/image" Target="../media/image2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37.jp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5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Relationship Id="rId4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jpg"/><Relationship Id="rId4" Type="http://schemas.openxmlformats.org/officeDocument/2006/relationships/image" Target="../media/image38.png"/><Relationship Id="rId5" Type="http://schemas.openxmlformats.org/officeDocument/2006/relationships/image" Target="../media/image4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Relationship Id="rId4" Type="http://schemas.openxmlformats.org/officeDocument/2006/relationships/image" Target="../media/image12.jpg"/><Relationship Id="rId5" Type="http://schemas.openxmlformats.org/officeDocument/2006/relationships/image" Target="../media/image38.png"/><Relationship Id="rId6" Type="http://schemas.openxmlformats.org/officeDocument/2006/relationships/image" Target="../media/image4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3.jpg"/><Relationship Id="rId4" Type="http://schemas.openxmlformats.org/officeDocument/2006/relationships/image" Target="../media/image3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png"/><Relationship Id="rId4" Type="http://schemas.openxmlformats.org/officeDocument/2006/relationships/image" Target="../media/image45.png"/><Relationship Id="rId5" Type="http://schemas.openxmlformats.org/officeDocument/2006/relationships/image" Target="../media/image43.jpg"/><Relationship Id="rId6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2.png"/><Relationship Id="rId4" Type="http://schemas.openxmlformats.org/officeDocument/2006/relationships/image" Target="../media/image6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4.jpg"/><Relationship Id="rId4" Type="http://schemas.openxmlformats.org/officeDocument/2006/relationships/image" Target="../media/image59.png"/><Relationship Id="rId10" Type="http://schemas.openxmlformats.org/officeDocument/2006/relationships/image" Target="../media/image56.png"/><Relationship Id="rId9" Type="http://schemas.openxmlformats.org/officeDocument/2006/relationships/image" Target="../media/image58.png"/><Relationship Id="rId5" Type="http://schemas.openxmlformats.org/officeDocument/2006/relationships/image" Target="../media/image60.jpg"/><Relationship Id="rId6" Type="http://schemas.openxmlformats.org/officeDocument/2006/relationships/image" Target="../media/image50.jpg"/><Relationship Id="rId7" Type="http://schemas.openxmlformats.org/officeDocument/2006/relationships/image" Target="../media/image62.png"/><Relationship Id="rId8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"/>
          <p:cNvSpPr txBox="1"/>
          <p:nvPr/>
        </p:nvSpPr>
        <p:spPr>
          <a:xfrm>
            <a:off x="1451250" y="2344950"/>
            <a:ext cx="6241500" cy="21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Week van de Bergsport</a:t>
            </a:r>
            <a:endParaRPr b="1"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29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US" sz="3700">
                <a:solidFill>
                  <a:srgbClr val="FFFFFF"/>
                </a:solidFill>
              </a:rPr>
              <a:t>Expeditie Academie  </a:t>
            </a:r>
            <a:endParaRPr b="1" sz="37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US" sz="2900">
                <a:solidFill>
                  <a:srgbClr val="FFFFFF"/>
                </a:solidFill>
              </a:rPr>
              <a:t>Plan je eigen expeditie</a:t>
            </a:r>
            <a:endParaRPr b="1" sz="29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29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c640b7e05b_1_20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Expeditie Academie</a:t>
            </a:r>
            <a:endParaRPr/>
          </a:p>
        </p:txBody>
      </p:sp>
      <p:sp>
        <p:nvSpPr>
          <p:cNvPr id="41" name="Google Shape;41;gc640b7e05b_1_20"/>
          <p:cNvSpPr txBox="1"/>
          <p:nvPr>
            <p:ph idx="1" type="body"/>
          </p:nvPr>
        </p:nvSpPr>
        <p:spPr>
          <a:xfrm>
            <a:off x="457200" y="3899050"/>
            <a:ext cx="4275900" cy="2517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1524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77777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“De NKBV Expeditie Academie leidt jonge </a:t>
            </a:r>
            <a:r>
              <a:rPr lang="en-US" sz="1650">
                <a:solidFill>
                  <a:srgbClr val="77777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 getalenteerde </a:t>
            </a:r>
            <a:r>
              <a:rPr lang="en-US" sz="1650">
                <a:solidFill>
                  <a:srgbClr val="77777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Nederlandse berg- sporters op tot allround alpinisten die eerstbeklimmingen doen in ongebaand terrein. Tien deelnemers halen alles uit hun passie en verleggen hun grenzen. Met als kroon op de opleiding: een expeditie naar een aansprekend bergsportdoel.”</a:t>
            </a:r>
            <a:endParaRPr sz="1650">
              <a:solidFill>
                <a:srgbClr val="77777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304800" marR="304800" rtl="0" algn="l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t/>
            </a:r>
            <a:endParaRPr sz="1250">
              <a:solidFill>
                <a:srgbClr val="77777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" name="Google Shape;42;gc640b7e05b_1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3100" y="1133524"/>
            <a:ext cx="3873024" cy="258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gc640b7e05b_1_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3100" y="3867297"/>
            <a:ext cx="3873014" cy="258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gc640b7e05b_1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625" y="1133513"/>
            <a:ext cx="3920645" cy="26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c640b7e05b_1_6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Wie zijn wij?</a:t>
            </a:r>
            <a:endParaRPr/>
          </a:p>
        </p:txBody>
      </p:sp>
      <p:pic>
        <p:nvPicPr>
          <p:cNvPr id="50" name="Google Shape;50;gc640b7e05b_1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291025"/>
            <a:ext cx="7186074" cy="4789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" name="Google Shape;51;gc640b7e05b_1_6"/>
          <p:cNvCxnSpPr/>
          <p:nvPr/>
        </p:nvCxnSpPr>
        <p:spPr>
          <a:xfrm>
            <a:off x="1897725" y="1688375"/>
            <a:ext cx="260700" cy="64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" name="Google Shape;52;gc640b7e05b_1_6"/>
          <p:cNvCxnSpPr/>
          <p:nvPr/>
        </p:nvCxnSpPr>
        <p:spPr>
          <a:xfrm flipH="1">
            <a:off x="5047175" y="1596725"/>
            <a:ext cx="345000" cy="823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" name="Google Shape;53;gc640b7e05b_1_6"/>
          <p:cNvCxnSpPr/>
          <p:nvPr/>
        </p:nvCxnSpPr>
        <p:spPr>
          <a:xfrm flipH="1" rot="10800000">
            <a:off x="3494450" y="4973275"/>
            <a:ext cx="432000" cy="81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" name="Google Shape;54;gc640b7e05b_1_6"/>
          <p:cNvCxnSpPr/>
          <p:nvPr/>
        </p:nvCxnSpPr>
        <p:spPr>
          <a:xfrm rot="10800000">
            <a:off x="6647975" y="5046500"/>
            <a:ext cx="249300" cy="824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" name="Google Shape;55;gc640b7e05b_1_6"/>
          <p:cNvSpPr txBox="1"/>
          <p:nvPr/>
        </p:nvSpPr>
        <p:spPr>
          <a:xfrm>
            <a:off x="1255500" y="1382650"/>
            <a:ext cx="7983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Martin</a:t>
            </a:r>
            <a:endParaRPr/>
          </a:p>
        </p:txBody>
      </p:sp>
      <p:sp>
        <p:nvSpPr>
          <p:cNvPr id="56" name="Google Shape;56;gc640b7e05b_1_6"/>
          <p:cNvSpPr txBox="1"/>
          <p:nvPr/>
        </p:nvSpPr>
        <p:spPr>
          <a:xfrm>
            <a:off x="5222025" y="1382650"/>
            <a:ext cx="5889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Noor</a:t>
            </a:r>
            <a:endParaRPr/>
          </a:p>
        </p:txBody>
      </p:sp>
      <p:sp>
        <p:nvSpPr>
          <p:cNvPr id="57" name="Google Shape;57;gc640b7e05b_1_6"/>
          <p:cNvSpPr txBox="1"/>
          <p:nvPr/>
        </p:nvSpPr>
        <p:spPr>
          <a:xfrm>
            <a:off x="2984025" y="5470700"/>
            <a:ext cx="7983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Regien</a:t>
            </a:r>
            <a:endParaRPr/>
          </a:p>
        </p:txBody>
      </p:sp>
      <p:sp>
        <p:nvSpPr>
          <p:cNvPr id="58" name="Google Shape;58;gc640b7e05b_1_6"/>
          <p:cNvSpPr txBox="1"/>
          <p:nvPr/>
        </p:nvSpPr>
        <p:spPr>
          <a:xfrm>
            <a:off x="6570075" y="5549250"/>
            <a:ext cx="9030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Jeffrey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Hoe plan je een expeditie?</a:t>
            </a:r>
            <a:endParaRPr sz="2880" cap="none"/>
          </a:p>
        </p:txBody>
      </p:sp>
      <p:sp>
        <p:nvSpPr>
          <p:cNvPr id="64" name="Google Shape;64;p2"/>
          <p:cNvSpPr/>
          <p:nvPr/>
        </p:nvSpPr>
        <p:spPr>
          <a:xfrm>
            <a:off x="1633279" y="1208888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team vormen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/>
          <p:nvPr/>
        </p:nvSpPr>
        <p:spPr>
          <a:xfrm rot="5400000">
            <a:off x="719037" y="1146765"/>
            <a:ext cx="531261" cy="65550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1633279" y="1923409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Doelen formuleren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1633279" y="2637930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1633279" y="3352451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Selectie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1633279" y="4066972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Organisatie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1633279" y="478149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Trainen voor je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3</a:t>
            </a:r>
            <a:r>
              <a:rPr lang="en-US" sz="2880" cap="none"/>
              <a:t> tips om een goed team te vormen</a:t>
            </a:r>
            <a:endParaRPr sz="2880" cap="none"/>
          </a:p>
        </p:txBody>
      </p:sp>
      <p:pic>
        <p:nvPicPr>
          <p:cNvPr id="76" name="Google Shape;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3033906"/>
            <a:ext cx="4332600" cy="2888400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77" name="Google Shape;7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3023632"/>
            <a:ext cx="4332600" cy="2888400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78" name="Google Shape;7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9142" y="1486917"/>
            <a:ext cx="4332600" cy="2888400"/>
          </a:xfrm>
          <a:prstGeom prst="diamond">
            <a:avLst/>
          </a:prstGeom>
          <a:noFill/>
          <a:ln>
            <a:noFill/>
          </a:ln>
        </p:spPr>
      </p:pic>
      <p:sp>
        <p:nvSpPr>
          <p:cNvPr id="79" name="Google Shape;79;p3"/>
          <p:cNvSpPr/>
          <p:nvPr/>
        </p:nvSpPr>
        <p:spPr>
          <a:xfrm>
            <a:off x="2648138" y="955657"/>
            <a:ext cx="38946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Met alleen sterk klimmen kom je er niet!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371391" y="5745992"/>
            <a:ext cx="38946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Leer elkaar kennen voordat je op pad gaat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943382" y="5745992"/>
            <a:ext cx="38946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Vul elkaar aan, vorm een compleet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" name="Google Shape;82;p3"/>
          <p:cNvCxnSpPr/>
          <p:nvPr/>
        </p:nvCxnSpPr>
        <p:spPr>
          <a:xfrm>
            <a:off x="2871130" y="1324598"/>
            <a:ext cx="3142044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3"/>
          <p:cNvCxnSpPr/>
          <p:nvPr/>
        </p:nvCxnSpPr>
        <p:spPr>
          <a:xfrm>
            <a:off x="380855" y="6141061"/>
            <a:ext cx="387570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" name="Google Shape;84;p3"/>
          <p:cNvCxnSpPr/>
          <p:nvPr/>
        </p:nvCxnSpPr>
        <p:spPr>
          <a:xfrm>
            <a:off x="4913244" y="6141061"/>
            <a:ext cx="387570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Hoe plan je een expeditie?</a:t>
            </a:r>
            <a:endParaRPr sz="2880" cap="none"/>
          </a:p>
        </p:txBody>
      </p:sp>
      <p:sp>
        <p:nvSpPr>
          <p:cNvPr id="90" name="Google Shape;90;p4"/>
          <p:cNvSpPr/>
          <p:nvPr/>
        </p:nvSpPr>
        <p:spPr>
          <a:xfrm>
            <a:off x="1633279" y="1208888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team vormen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 rot="5400000">
            <a:off x="780682" y="1861286"/>
            <a:ext cx="531261" cy="65550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1633279" y="1923409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Doelen formuleren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1633279" y="2637930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1633279" y="3352451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Selectie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1633279" y="4066972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Organisatie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1633279" y="478149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Trainen voor je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 cap="none"/>
              <a:t>Houd bij het formuleren van je wensen rekening met alle aspecten van je expeditie</a:t>
            </a:r>
            <a:endParaRPr sz="2880" cap="none"/>
          </a:p>
        </p:txBody>
      </p:sp>
      <p:sp>
        <p:nvSpPr>
          <p:cNvPr id="102" name="Google Shape;102;p5"/>
          <p:cNvSpPr/>
          <p:nvPr/>
        </p:nvSpPr>
        <p:spPr>
          <a:xfrm>
            <a:off x="192786" y="4060647"/>
            <a:ext cx="2552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De stijl van het klimmen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3295800" y="4060646"/>
            <a:ext cx="2552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land van bestemming</a:t>
            </a:r>
            <a:endParaRPr b="0" i="0" sz="1400" u="none" cap="none" strike="noStrike">
              <a:solidFill>
                <a:srgbClr val="3B3B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6398815" y="4060645"/>
            <a:ext cx="2552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Maatschappelijke impact</a:t>
            </a:r>
            <a:endParaRPr b="0" i="0" sz="1400" u="none" cap="none" strike="noStrike">
              <a:solidFill>
                <a:srgbClr val="3B3B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123" y="4636025"/>
            <a:ext cx="1177862" cy="13486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king Icon Png #160464 - Free Icons Library" id="106" name="Google Shape;10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62960" y="4744456"/>
            <a:ext cx="1122944" cy="1122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1923" y="4887248"/>
            <a:ext cx="980152" cy="98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65877" y="4636025"/>
            <a:ext cx="1387528" cy="12403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" name="Google Shape;109;p5"/>
          <p:cNvGrpSpPr/>
          <p:nvPr/>
        </p:nvGrpSpPr>
        <p:grpSpPr>
          <a:xfrm>
            <a:off x="2682818" y="1002561"/>
            <a:ext cx="3109900" cy="2881325"/>
            <a:chOff x="2606725" y="1002400"/>
            <a:chExt cx="3109900" cy="2881325"/>
          </a:xfrm>
        </p:grpSpPr>
        <p:pic>
          <p:nvPicPr>
            <p:cNvPr id="110" name="Google Shape;110;p5"/>
            <p:cNvPicPr preferRelativeResize="0"/>
            <p:nvPr/>
          </p:nvPicPr>
          <p:blipFill rotWithShape="1">
            <a:blip r:embed="rId7">
              <a:alphaModFix amt="98000"/>
            </a:blip>
            <a:srcRect b="7415" l="0" r="0" t="0"/>
            <a:stretch/>
          </p:blipFill>
          <p:spPr>
            <a:xfrm rot="1324638">
              <a:off x="3598437" y="1267316"/>
              <a:ext cx="1804227" cy="20226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5"/>
            <p:cNvSpPr/>
            <p:nvPr/>
          </p:nvSpPr>
          <p:spPr>
            <a:xfrm>
              <a:off x="3911650" y="3152775"/>
              <a:ext cx="1177800" cy="531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2606725" y="2686050"/>
              <a:ext cx="1177800" cy="531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2978125" y="2953125"/>
              <a:ext cx="1041300" cy="930600"/>
            </a:xfrm>
            <a:prstGeom prst="plaque">
              <a:avLst>
                <a:gd fmla="val 24909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14" name="Google Shape;114;p5"/>
          <p:cNvCxnSpPr>
            <a:stCxn id="102" idx="0"/>
          </p:cNvCxnSpPr>
          <p:nvPr/>
        </p:nvCxnSpPr>
        <p:spPr>
          <a:xfrm rot="-5400000">
            <a:off x="1785486" y="2036247"/>
            <a:ext cx="1707900" cy="23409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5" name="Google Shape;115;p5"/>
          <p:cNvCxnSpPr>
            <a:stCxn id="104" idx="0"/>
          </p:cNvCxnSpPr>
          <p:nvPr/>
        </p:nvCxnSpPr>
        <p:spPr>
          <a:xfrm flipH="1" rot="5400000">
            <a:off x="5612365" y="1997995"/>
            <a:ext cx="1727100" cy="23982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6" name="Google Shape;116;p5"/>
          <p:cNvCxnSpPr>
            <a:endCxn id="111" idx="0"/>
          </p:cNvCxnSpPr>
          <p:nvPr/>
        </p:nvCxnSpPr>
        <p:spPr>
          <a:xfrm flipH="1" rot="10800000">
            <a:off x="4562543" y="3152936"/>
            <a:ext cx="14100" cy="91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600" cap="none"/>
              <a:t>Wat voor soort expeditie willen we als team?</a:t>
            </a:r>
            <a:endParaRPr sz="2600" cap="none"/>
          </a:p>
        </p:txBody>
      </p:sp>
      <p:sp>
        <p:nvSpPr>
          <p:cNvPr id="122" name="Google Shape;122;p6"/>
          <p:cNvSpPr/>
          <p:nvPr/>
        </p:nvSpPr>
        <p:spPr>
          <a:xfrm>
            <a:off x="192786" y="1622247"/>
            <a:ext cx="2552399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De stijl van het klimmen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3295800" y="1622246"/>
            <a:ext cx="2552399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Het land van bestemming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398815" y="1622245"/>
            <a:ext cx="2552399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Maatschappelijke impact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6"/>
          <p:cNvGrpSpPr/>
          <p:nvPr/>
        </p:nvGrpSpPr>
        <p:grpSpPr>
          <a:xfrm>
            <a:off x="0" y="4523161"/>
            <a:ext cx="3085762" cy="1485318"/>
            <a:chOff x="270152" y="989535"/>
            <a:chExt cx="4446069" cy="2140096"/>
          </a:xfrm>
        </p:grpSpPr>
        <p:pic>
          <p:nvPicPr>
            <p:cNvPr descr="Ein Bild, das draußen, Himmel, Schnee, Natur enthält.&#10;&#10;Automatisch generierte Beschreibung" id="126" name="Google Shape;126;p6"/>
            <p:cNvPicPr preferRelativeResize="0"/>
            <p:nvPr/>
          </p:nvPicPr>
          <p:blipFill rotWithShape="1">
            <a:blip r:embed="rId3">
              <a:alphaModFix/>
            </a:blip>
            <a:srcRect b="7169" l="113" r="28269" t="21214"/>
            <a:stretch/>
          </p:blipFill>
          <p:spPr>
            <a:xfrm>
              <a:off x="270152" y="989535"/>
              <a:ext cx="2680209" cy="2140096"/>
            </a:xfrm>
            <a:prstGeom prst="parallelogram">
              <a:avLst>
                <a:gd fmla="val 46633" name="adj"/>
              </a:avLst>
            </a:prstGeom>
            <a:noFill/>
            <a:ln>
              <a:noFill/>
            </a:ln>
          </p:spPr>
        </p:pic>
        <p:pic>
          <p:nvPicPr>
            <p:cNvPr id="127" name="Google Shape;127;p6"/>
            <p:cNvPicPr preferRelativeResize="0"/>
            <p:nvPr/>
          </p:nvPicPr>
          <p:blipFill rotWithShape="1">
            <a:blip r:embed="rId4">
              <a:alphaModFix/>
            </a:blip>
            <a:srcRect b="0" l="12724" r="7177" t="19903"/>
            <a:stretch/>
          </p:blipFill>
          <p:spPr>
            <a:xfrm>
              <a:off x="2036010" y="989535"/>
              <a:ext cx="2680211" cy="2140096"/>
            </a:xfrm>
            <a:prstGeom prst="parallelogram">
              <a:avLst>
                <a:gd fmla="val 46949" name="adj"/>
              </a:avLst>
            </a:prstGeom>
            <a:noFill/>
            <a:ln>
              <a:noFill/>
            </a:ln>
          </p:spPr>
        </p:pic>
      </p:grpSp>
      <p:sp>
        <p:nvSpPr>
          <p:cNvPr id="128" name="Google Shape;128;p6"/>
          <p:cNvSpPr/>
          <p:nvPr/>
        </p:nvSpPr>
        <p:spPr>
          <a:xfrm>
            <a:off x="192786" y="2351748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Expeditiestijl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3302256" y="2351747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beklimming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6398815" y="2351746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Klimstijl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192786" y="271988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Alpine, Expedition</a:t>
            </a:r>
            <a:r>
              <a:rPr lang="en-US"/>
              <a:t>,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Big-Wall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Vrij klimmend of technisch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3295800" y="271988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Hoogte: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6000-er of 8000-er?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beklimming: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First ascent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Nieuwe route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Herhaling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6385903" y="271988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Rots, ijs/mixed of sneeuw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Trekking/hiken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Tourskieën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" name="Google Shape;134;p6"/>
          <p:cNvCxnSpPr/>
          <p:nvPr/>
        </p:nvCxnSpPr>
        <p:spPr>
          <a:xfrm>
            <a:off x="192786" y="264650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6"/>
          <p:cNvCxnSpPr/>
          <p:nvPr/>
        </p:nvCxnSpPr>
        <p:spPr>
          <a:xfrm>
            <a:off x="3295800" y="264650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6"/>
          <p:cNvCxnSpPr/>
          <p:nvPr/>
        </p:nvCxnSpPr>
        <p:spPr>
          <a:xfrm>
            <a:off x="6398814" y="264650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7" name="Google Shape;137;p6"/>
          <p:cNvGrpSpPr/>
          <p:nvPr/>
        </p:nvGrpSpPr>
        <p:grpSpPr>
          <a:xfrm>
            <a:off x="2902584" y="4523157"/>
            <a:ext cx="3077987" cy="1485317"/>
            <a:chOff x="669236" y="4545046"/>
            <a:chExt cx="4434868" cy="2140095"/>
          </a:xfrm>
        </p:grpSpPr>
        <p:pic>
          <p:nvPicPr>
            <p:cNvPr id="138" name="Google Shape;138;p6"/>
            <p:cNvPicPr preferRelativeResize="0"/>
            <p:nvPr/>
          </p:nvPicPr>
          <p:blipFill rotWithShape="1">
            <a:blip r:embed="rId5">
              <a:alphaModFix/>
            </a:blip>
            <a:srcRect b="22437" l="6147" r="19241" t="2951"/>
            <a:stretch/>
          </p:blipFill>
          <p:spPr>
            <a:xfrm>
              <a:off x="2435096" y="4566027"/>
              <a:ext cx="2669008" cy="2119114"/>
            </a:xfrm>
            <a:prstGeom prst="parallelogram">
              <a:avLst>
                <a:gd fmla="val 46868" name="adj"/>
              </a:avLst>
            </a:prstGeom>
            <a:noFill/>
            <a:ln>
              <a:noFill/>
            </a:ln>
          </p:spPr>
        </p:pic>
        <p:pic>
          <p:nvPicPr>
            <p:cNvPr descr="Ein Bild, das Person, draußen, Himmel, Personen enthält.&#10;&#10;Automatisch generierte Beschreibung" id="139" name="Google Shape;139;p6"/>
            <p:cNvPicPr preferRelativeResize="0"/>
            <p:nvPr/>
          </p:nvPicPr>
          <p:blipFill rotWithShape="1">
            <a:blip r:embed="rId6">
              <a:alphaModFix/>
            </a:blip>
            <a:srcRect b="10254" l="811" r="11103" t="1661"/>
            <a:stretch/>
          </p:blipFill>
          <p:spPr>
            <a:xfrm>
              <a:off x="669236" y="4545046"/>
              <a:ext cx="2669008" cy="2140095"/>
            </a:xfrm>
            <a:prstGeom prst="parallelogram">
              <a:avLst>
                <a:gd fmla="val 46258" name="adj"/>
              </a:avLst>
            </a:prstGeom>
            <a:noFill/>
            <a:ln>
              <a:noFill/>
            </a:ln>
          </p:spPr>
        </p:pic>
      </p:grpSp>
      <p:grpSp>
        <p:nvGrpSpPr>
          <p:cNvPr id="140" name="Google Shape;140;p6"/>
          <p:cNvGrpSpPr/>
          <p:nvPr/>
        </p:nvGrpSpPr>
        <p:grpSpPr>
          <a:xfrm>
            <a:off x="5883420" y="4547948"/>
            <a:ext cx="3146016" cy="1510311"/>
            <a:chOff x="3931302" y="2818664"/>
            <a:chExt cx="4532885" cy="2176107"/>
          </a:xfrm>
        </p:grpSpPr>
        <p:pic>
          <p:nvPicPr>
            <p:cNvPr descr="Ein Bild, das draußen, Schnee, Natur, Berg enthält.&#10;&#10;Automatisch generierte Beschreibung" id="141" name="Google Shape;141;p6"/>
            <p:cNvPicPr preferRelativeResize="0"/>
            <p:nvPr/>
          </p:nvPicPr>
          <p:blipFill rotWithShape="1">
            <a:blip r:embed="rId7">
              <a:alphaModFix/>
            </a:blip>
            <a:srcRect b="10756" l="0" r="0" t="36758"/>
            <a:stretch/>
          </p:blipFill>
          <p:spPr>
            <a:xfrm>
              <a:off x="3931302" y="2818664"/>
              <a:ext cx="2750758" cy="2165616"/>
            </a:xfrm>
            <a:prstGeom prst="parallelogram">
              <a:avLst>
                <a:gd fmla="val 47936" name="adj"/>
              </a:avLst>
            </a:prstGeom>
            <a:noFill/>
            <a:ln>
              <a:noFill/>
            </a:ln>
          </p:spPr>
        </p:pic>
        <p:pic>
          <p:nvPicPr>
            <p:cNvPr descr="Ein Bild, das draußen, Person, Mann enthält.&#10;&#10;Automatisch generierte Beschreibung" id="142" name="Google Shape;142;p6"/>
            <p:cNvPicPr preferRelativeResize="0"/>
            <p:nvPr/>
          </p:nvPicPr>
          <p:blipFill rotWithShape="1">
            <a:blip r:embed="rId8">
              <a:alphaModFix/>
            </a:blip>
            <a:srcRect b="24657" l="-1807" r="-1255" t="19988"/>
            <a:stretch/>
          </p:blipFill>
          <p:spPr>
            <a:xfrm>
              <a:off x="5713428" y="2829154"/>
              <a:ext cx="2750759" cy="2165617"/>
            </a:xfrm>
            <a:prstGeom prst="parallelogram">
              <a:avLst>
                <a:gd fmla="val 48894" name="adj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W</a:t>
            </a:r>
            <a:r>
              <a:rPr lang="en-US" sz="2880" cap="none"/>
              <a:t>elke</a:t>
            </a:r>
            <a:r>
              <a:rPr lang="en-US" sz="2880"/>
              <a:t> wensen hebben we voor </a:t>
            </a:r>
            <a:r>
              <a:rPr lang="en-US" sz="2880"/>
              <a:t>het land van </a:t>
            </a:r>
            <a:r>
              <a:rPr lang="en-US" sz="2880"/>
              <a:t>bestemming?</a:t>
            </a:r>
            <a:endParaRPr sz="2880" cap="none"/>
          </a:p>
        </p:txBody>
      </p:sp>
      <p:sp>
        <p:nvSpPr>
          <p:cNvPr id="148" name="Google Shape;148;p7"/>
          <p:cNvSpPr/>
          <p:nvPr/>
        </p:nvSpPr>
        <p:spPr>
          <a:xfrm>
            <a:off x="192786" y="1622247"/>
            <a:ext cx="2552399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De stijl van het klimmen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3295800" y="1622246"/>
            <a:ext cx="2552399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land van bestemming</a:t>
            </a:r>
            <a:endParaRPr b="0" i="0" sz="1400" u="none" cap="none" strike="noStrike">
              <a:solidFill>
                <a:srgbClr val="3B3B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6398815" y="1622245"/>
            <a:ext cx="2552399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Maatschappelijke impact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192786" y="2351748"/>
            <a:ext cx="4259944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Geografie en bereikbaarheid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5021725" y="2351747"/>
            <a:ext cx="3935945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Politiek en cultureel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192786" y="2719886"/>
            <a:ext cx="4259944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Exploratie gehalte, zijn er kaarten beschikbaar?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Bereikbaarheid (te voet of transport)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 type terr</a:t>
            </a:r>
            <a:r>
              <a:rPr lang="en-US"/>
              <a:t>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(sneeuw of weide)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Infrastructuur (redding en medisch)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5015269" y="2719886"/>
            <a:ext cx="3935945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Politieke instabiliteit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Conflictgebied of terreurdreiging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Regime, vrouwvriendelij</a:t>
            </a:r>
            <a:r>
              <a:rPr lang="en-US"/>
              <a:t>k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 mensenrechten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7"/>
          <p:cNvCxnSpPr/>
          <p:nvPr/>
        </p:nvCxnSpPr>
        <p:spPr>
          <a:xfrm>
            <a:off x="192786" y="2646502"/>
            <a:ext cx="4259645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" name="Google Shape;156;p7"/>
          <p:cNvCxnSpPr/>
          <p:nvPr/>
        </p:nvCxnSpPr>
        <p:spPr>
          <a:xfrm>
            <a:off x="5015269" y="2646502"/>
            <a:ext cx="3935669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7" name="Google Shape;157;p7"/>
          <p:cNvGrpSpPr/>
          <p:nvPr/>
        </p:nvGrpSpPr>
        <p:grpSpPr>
          <a:xfrm>
            <a:off x="457200" y="3768711"/>
            <a:ext cx="3378720" cy="2602272"/>
            <a:chOff x="374119" y="1004745"/>
            <a:chExt cx="4232057" cy="3259508"/>
          </a:xfrm>
        </p:grpSpPr>
        <p:pic>
          <p:nvPicPr>
            <p:cNvPr id="158" name="Google Shape;158;p7"/>
            <p:cNvPicPr preferRelativeResize="0"/>
            <p:nvPr/>
          </p:nvPicPr>
          <p:blipFill rotWithShape="1">
            <a:blip r:embed="rId3">
              <a:alphaModFix/>
            </a:blip>
            <a:srcRect b="-3357" l="26216" r="4975" t="3358"/>
            <a:stretch/>
          </p:blipFill>
          <p:spPr>
            <a:xfrm>
              <a:off x="374119" y="1004745"/>
              <a:ext cx="1748970" cy="1691442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descr="Ein Bild, das Karte enthält.&#10;&#10;Automatisch generierte Beschreibung" id="159" name="Google Shape;159;p7"/>
            <p:cNvPicPr preferRelativeResize="0"/>
            <p:nvPr/>
          </p:nvPicPr>
          <p:blipFill rotWithShape="1">
            <a:blip r:embed="rId4">
              <a:alphaModFix/>
            </a:blip>
            <a:srcRect b="22283" l="27891" r="24890" t="30498"/>
            <a:stretch/>
          </p:blipFill>
          <p:spPr>
            <a:xfrm>
              <a:off x="598658" y="2292761"/>
              <a:ext cx="2262347" cy="1971492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0" name="Google Shape;160;p7"/>
            <p:cNvPicPr preferRelativeResize="0"/>
            <p:nvPr/>
          </p:nvPicPr>
          <p:blipFill rotWithShape="1">
            <a:blip r:embed="rId5">
              <a:alphaModFix/>
            </a:blip>
            <a:srcRect b="0" l="18925" r="6940" t="0"/>
            <a:stretch/>
          </p:blipFill>
          <p:spPr>
            <a:xfrm>
              <a:off x="2007702" y="1524422"/>
              <a:ext cx="2598474" cy="23241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61" name="Google Shape;161;p7"/>
          <p:cNvGrpSpPr/>
          <p:nvPr/>
        </p:nvGrpSpPr>
        <p:grpSpPr>
          <a:xfrm>
            <a:off x="5407259" y="3768711"/>
            <a:ext cx="2891915" cy="2602110"/>
            <a:chOff x="6837187" y="2696187"/>
            <a:chExt cx="3832339" cy="3448292"/>
          </a:xfrm>
        </p:grpSpPr>
        <p:pic>
          <p:nvPicPr>
            <p:cNvPr id="162" name="Google Shape;162;p7"/>
            <p:cNvPicPr preferRelativeResize="0"/>
            <p:nvPr/>
          </p:nvPicPr>
          <p:blipFill rotWithShape="1">
            <a:blip r:embed="rId6">
              <a:alphaModFix/>
            </a:blip>
            <a:srcRect b="2144" l="280" r="53307" t="18234"/>
            <a:stretch/>
          </p:blipFill>
          <p:spPr>
            <a:xfrm>
              <a:off x="8560176" y="2696187"/>
              <a:ext cx="1716057" cy="1655923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3" name="Google Shape;163;p7"/>
            <p:cNvPicPr preferRelativeResize="0"/>
            <p:nvPr/>
          </p:nvPicPr>
          <p:blipFill rotWithShape="1">
            <a:blip r:embed="rId7">
              <a:alphaModFix/>
            </a:blip>
            <a:srcRect b="-966" l="11716" r="23031" t="966"/>
            <a:stretch/>
          </p:blipFill>
          <p:spPr>
            <a:xfrm>
              <a:off x="6837187" y="2889545"/>
              <a:ext cx="2262347" cy="23495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64" name="Google Shape;164;p7"/>
            <p:cNvPicPr preferRelativeResize="0"/>
            <p:nvPr/>
          </p:nvPicPr>
          <p:blipFill rotWithShape="1">
            <a:blip r:embed="rId8">
              <a:alphaModFix/>
            </a:blip>
            <a:srcRect b="0" l="0" r="40620" t="0"/>
            <a:stretch/>
          </p:blipFill>
          <p:spPr>
            <a:xfrm>
              <a:off x="8407179" y="4010879"/>
              <a:ext cx="2262347" cy="21336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Heb je randvoorwaarden voor maatschappelijke impact?</a:t>
            </a:r>
            <a:endParaRPr sz="2880" cap="none"/>
          </a:p>
        </p:txBody>
      </p:sp>
      <p:sp>
        <p:nvSpPr>
          <p:cNvPr id="170" name="Google Shape;170;p8"/>
          <p:cNvSpPr/>
          <p:nvPr/>
        </p:nvSpPr>
        <p:spPr>
          <a:xfrm>
            <a:off x="192786" y="1622247"/>
            <a:ext cx="2552399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De stijl van het klimmen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3295800" y="1622246"/>
            <a:ext cx="2552399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Het land van bestemming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6398815" y="1622245"/>
            <a:ext cx="2552399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Maatschappelijke impact</a:t>
            </a:r>
            <a:endParaRPr b="0" i="0" sz="1400" u="none" cap="none" strike="noStrike">
              <a:solidFill>
                <a:srgbClr val="3B3B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192786" y="2351748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Iets teruggeven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3302256" y="2351747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Milieu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6398815" y="2351746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Wetenschappelijke bijdrage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192786" y="271988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Lokale initiatieven of goede doelen.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3295800" y="271988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CO2 neutrale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6385903" y="271988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Onderzoek naar </a:t>
            </a:r>
            <a:r>
              <a:rPr lang="en-US"/>
              <a:t>gletsjers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flora/fauna.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8"/>
          <p:cNvCxnSpPr/>
          <p:nvPr/>
        </p:nvCxnSpPr>
        <p:spPr>
          <a:xfrm>
            <a:off x="192786" y="264650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8"/>
          <p:cNvCxnSpPr/>
          <p:nvPr/>
        </p:nvCxnSpPr>
        <p:spPr>
          <a:xfrm>
            <a:off x="3295800" y="264650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" name="Google Shape;181;p8"/>
          <p:cNvCxnSpPr/>
          <p:nvPr/>
        </p:nvCxnSpPr>
        <p:spPr>
          <a:xfrm>
            <a:off x="6398814" y="264650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2" name="Google Shape;18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3645731"/>
            <a:ext cx="2015345" cy="2213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1551" y="4017171"/>
            <a:ext cx="2015345" cy="177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/>
          <p:cNvPicPr preferRelativeResize="0"/>
          <p:nvPr/>
        </p:nvPicPr>
        <p:blipFill rotWithShape="1">
          <a:blip r:embed="rId5">
            <a:alphaModFix/>
          </a:blip>
          <a:srcRect b="14103" l="0" r="37286" t="19979"/>
          <a:stretch/>
        </p:blipFill>
        <p:spPr>
          <a:xfrm>
            <a:off x="6797205" y="3713891"/>
            <a:ext cx="1504468" cy="2076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c8348b5e86_0_0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lang="en-US" sz="2880"/>
              <a:t>Stel nu je expeditiedoelen op</a:t>
            </a:r>
            <a:endParaRPr sz="2880" cap="none"/>
          </a:p>
        </p:txBody>
      </p:sp>
      <p:sp>
        <p:nvSpPr>
          <p:cNvPr id="190" name="Google Shape;190;gc8348b5e86_0_0"/>
          <p:cNvSpPr/>
          <p:nvPr/>
        </p:nvSpPr>
        <p:spPr>
          <a:xfrm>
            <a:off x="192786" y="4060647"/>
            <a:ext cx="2552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De stijl van het klimmen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c8348b5e86_0_0"/>
          <p:cNvSpPr/>
          <p:nvPr/>
        </p:nvSpPr>
        <p:spPr>
          <a:xfrm>
            <a:off x="3295800" y="4060646"/>
            <a:ext cx="2552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land van bestemming</a:t>
            </a:r>
            <a:endParaRPr b="0" i="0" sz="1400" u="none" cap="none" strike="noStrike">
              <a:solidFill>
                <a:srgbClr val="3B3B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c8348b5e86_0_0"/>
          <p:cNvSpPr/>
          <p:nvPr/>
        </p:nvSpPr>
        <p:spPr>
          <a:xfrm>
            <a:off x="6398815" y="4060645"/>
            <a:ext cx="2552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Maatschappelijke impact</a:t>
            </a:r>
            <a:endParaRPr b="0" i="0" sz="1400" u="none" cap="none" strike="noStrike">
              <a:solidFill>
                <a:srgbClr val="3B3B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gc8348b5e8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123" y="4636025"/>
            <a:ext cx="1177862" cy="13486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king Icon Png #160464 - Free Icons Library" id="194" name="Google Shape;194;gc8348b5e86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62960" y="4744456"/>
            <a:ext cx="1122944" cy="1122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c8348b5e86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1923" y="4887248"/>
            <a:ext cx="980152" cy="98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c8348b5e86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65877" y="4636025"/>
            <a:ext cx="1387528" cy="12403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gc8348b5e86_0_0"/>
          <p:cNvGrpSpPr/>
          <p:nvPr/>
        </p:nvGrpSpPr>
        <p:grpSpPr>
          <a:xfrm>
            <a:off x="2682818" y="1002561"/>
            <a:ext cx="3109900" cy="2881325"/>
            <a:chOff x="2606725" y="1002400"/>
            <a:chExt cx="3109900" cy="2881325"/>
          </a:xfrm>
        </p:grpSpPr>
        <p:pic>
          <p:nvPicPr>
            <p:cNvPr id="198" name="Google Shape;198;gc8348b5e86_0_0"/>
            <p:cNvPicPr preferRelativeResize="0"/>
            <p:nvPr/>
          </p:nvPicPr>
          <p:blipFill rotWithShape="1">
            <a:blip r:embed="rId7">
              <a:alphaModFix amt="98000"/>
            </a:blip>
            <a:srcRect b="7415" l="0" r="0" t="0"/>
            <a:stretch/>
          </p:blipFill>
          <p:spPr>
            <a:xfrm rot="1324638">
              <a:off x="3598437" y="1267316"/>
              <a:ext cx="1804227" cy="20226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gc8348b5e86_0_0"/>
            <p:cNvSpPr/>
            <p:nvPr/>
          </p:nvSpPr>
          <p:spPr>
            <a:xfrm>
              <a:off x="3911650" y="3152775"/>
              <a:ext cx="1177800" cy="531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gc8348b5e86_0_0"/>
            <p:cNvSpPr/>
            <p:nvPr/>
          </p:nvSpPr>
          <p:spPr>
            <a:xfrm>
              <a:off x="2606725" y="2686050"/>
              <a:ext cx="1177800" cy="531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gc8348b5e86_0_0"/>
            <p:cNvSpPr/>
            <p:nvPr/>
          </p:nvSpPr>
          <p:spPr>
            <a:xfrm>
              <a:off x="2978125" y="2953125"/>
              <a:ext cx="1041300" cy="930600"/>
            </a:xfrm>
            <a:prstGeom prst="plaque">
              <a:avLst>
                <a:gd fmla="val 24909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2" name="Google Shape;202;gc8348b5e86_0_0"/>
          <p:cNvCxnSpPr>
            <a:stCxn id="190" idx="0"/>
          </p:cNvCxnSpPr>
          <p:nvPr/>
        </p:nvCxnSpPr>
        <p:spPr>
          <a:xfrm rot="-5400000">
            <a:off x="1785486" y="2036247"/>
            <a:ext cx="1707900" cy="23409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03" name="Google Shape;203;gc8348b5e86_0_0"/>
          <p:cNvCxnSpPr>
            <a:stCxn id="192" idx="0"/>
          </p:cNvCxnSpPr>
          <p:nvPr/>
        </p:nvCxnSpPr>
        <p:spPr>
          <a:xfrm flipH="1" rot="5400000">
            <a:off x="5612365" y="1997995"/>
            <a:ext cx="1727100" cy="23982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04" name="Google Shape;204;gc8348b5e86_0_0"/>
          <p:cNvCxnSpPr>
            <a:endCxn id="199" idx="0"/>
          </p:cNvCxnSpPr>
          <p:nvPr/>
        </p:nvCxnSpPr>
        <p:spPr>
          <a:xfrm flipH="1" rot="10800000">
            <a:off x="4562543" y="3152936"/>
            <a:ext cx="14100" cy="91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Hoe plan je een expeditie?</a:t>
            </a:r>
            <a:endParaRPr sz="2880" cap="none"/>
          </a:p>
        </p:txBody>
      </p:sp>
      <p:sp>
        <p:nvSpPr>
          <p:cNvPr id="210" name="Google Shape;210;p9"/>
          <p:cNvSpPr/>
          <p:nvPr/>
        </p:nvSpPr>
        <p:spPr>
          <a:xfrm>
            <a:off x="1633279" y="1208888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team vormen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9"/>
          <p:cNvSpPr/>
          <p:nvPr/>
        </p:nvSpPr>
        <p:spPr>
          <a:xfrm rot="5400000">
            <a:off x="780682" y="2575807"/>
            <a:ext cx="531261" cy="65550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1633279" y="1923409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Doelen formuleren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1633279" y="2637930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1633279" y="3352451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Selectie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1633279" y="4066972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Organisatie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1633279" y="478149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Trainen voor je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Research: een bestemming zoeken en vinden</a:t>
            </a:r>
            <a:endParaRPr sz="2880" cap="none"/>
          </a:p>
        </p:txBody>
      </p:sp>
      <p:sp>
        <p:nvSpPr>
          <p:cNvPr id="222" name="Google Shape;222;p10"/>
          <p:cNvSpPr/>
          <p:nvPr/>
        </p:nvSpPr>
        <p:spPr>
          <a:xfrm>
            <a:off x="367447" y="1340987"/>
            <a:ext cx="37953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AAJ en het internet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4947956" y="1340986"/>
            <a:ext cx="37953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Hoe: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werk van groot naar klein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367447" y="1963313"/>
            <a:ext cx="1887300" cy="7770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4947956" y="1936038"/>
            <a:ext cx="3795300" cy="2106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2319637" y="1963351"/>
            <a:ext cx="1843200" cy="7770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5565698" y="2324505"/>
            <a:ext cx="2697000" cy="2106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6153698" y="2712972"/>
            <a:ext cx="1521000" cy="2106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0"/>
          <p:cNvSpPr/>
          <p:nvPr/>
        </p:nvSpPr>
        <p:spPr>
          <a:xfrm rot="10800000">
            <a:off x="4948056" y="2151705"/>
            <a:ext cx="3778500" cy="172800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/>
          <p:nvPr/>
        </p:nvSpPr>
        <p:spPr>
          <a:xfrm rot="10800000">
            <a:off x="5565756" y="2531726"/>
            <a:ext cx="2697000" cy="172800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4923" y="3180672"/>
            <a:ext cx="4038328" cy="269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3180675"/>
            <a:ext cx="4038323" cy="2691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lang="en-US" sz="2880"/>
              <a:t>American Alpine Journal</a:t>
            </a:r>
            <a:endParaRPr sz="2880" cap="none"/>
          </a:p>
        </p:txBody>
      </p:sp>
      <p:sp>
        <p:nvSpPr>
          <p:cNvPr id="238" name="Google Shape;238;p11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>
                <a:solidFill>
                  <a:schemeClr val="dk1"/>
                </a:solidFill>
              </a:rPr>
              <a:t>A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 en het internet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015 American Alpine Journal – The American Alpine Club Store" id="241" name="Google Shape;24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8274" y="1157750"/>
            <a:ext cx="3321426" cy="4980426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1"/>
          <p:cNvSpPr/>
          <p:nvPr/>
        </p:nvSpPr>
        <p:spPr>
          <a:xfrm>
            <a:off x="367446" y="2740260"/>
            <a:ext cx="3795351" cy="357285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367445" y="2740258"/>
            <a:ext cx="3828598" cy="357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online database van AAJ is het meest complete en makkelijkst doorzoekbare archief van expedities wereldwijd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Gaat ver terug in de tijd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Bijna alle Westerse expedities (met uitzondering van Sovjet-expedities) kun je hierin terugvinden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Tip! 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Weet je niet wat je moet intypen in de zoekmachine van AAJ? 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Bestel dan eerst eens een papieren versie van het AAJ (een recente, maar welk jaar precies maakt niet uit) en ga eerst bladeren om te kijken wat je aanspreekt!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81091"/>
            <a:ext cx="9144000" cy="4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2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lang="en-US" sz="2880"/>
              <a:t>Maak gebruik van de AAJ zoekmachine</a:t>
            </a:r>
            <a:endParaRPr sz="2880" cap="none"/>
          </a:p>
        </p:txBody>
      </p:sp>
      <p:sp>
        <p:nvSpPr>
          <p:cNvPr id="250" name="Google Shape;250;p12"/>
          <p:cNvSpPr txBox="1"/>
          <p:nvPr/>
        </p:nvSpPr>
        <p:spPr>
          <a:xfrm>
            <a:off x="141750" y="5876875"/>
            <a:ext cx="886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</a:rPr>
              <a:t>Alternatief, maar minder doorzoekbaar en beperkter: </a:t>
            </a:r>
            <a:r>
              <a:rPr i="1" lang="en-US">
                <a:solidFill>
                  <a:schemeClr val="dk1"/>
                </a:solidFill>
              </a:rPr>
              <a:t>British Mountaineering Club Expedition Report Database</a:t>
            </a:r>
            <a:endParaRPr i="1">
              <a:solidFill>
                <a:schemeClr val="dk1"/>
              </a:solidFill>
            </a:endParaRPr>
          </a:p>
        </p:txBody>
      </p:sp>
      <p:pic>
        <p:nvPicPr>
          <p:cNvPr id="251" name="Google Shape;25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9497" y="6277083"/>
            <a:ext cx="952914" cy="330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lang="en-US" sz="2880" cap="none"/>
              <a:t>Social media zijn een fantastische bron</a:t>
            </a:r>
            <a:endParaRPr sz="2880" cap="none"/>
          </a:p>
        </p:txBody>
      </p:sp>
      <p:sp>
        <p:nvSpPr>
          <p:cNvPr id="257" name="Google Shape;257;p13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>
                <a:solidFill>
                  <a:schemeClr val="dk1"/>
                </a:solidFill>
              </a:rPr>
              <a:t>A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 en het internet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Hoe: werk van groot naar klein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3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3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367445" y="3192515"/>
            <a:ext cx="5665607" cy="29624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Volg actieve expeditieklimmers op social media</a:t>
            </a:r>
            <a:r>
              <a:rPr lang="en-US">
                <a:solidFill>
                  <a:schemeClr val="dk1"/>
                </a:solidFill>
              </a:rPr>
              <a:t>! Bijvoorbeeld: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 Livingstone			</a:t>
            </a:r>
            <a:r>
              <a:rPr lang="en-US">
                <a:solidFill>
                  <a:schemeClr val="dk1"/>
                </a:solidFill>
              </a:rPr>
              <a:t>Sean Villanueva O’Driscoll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 Sim				Colin Haley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Graham Zimmerman		</a:t>
            </a:r>
            <a:r>
              <a:rPr lang="en-US">
                <a:solidFill>
                  <a:schemeClr val="dk1"/>
                </a:solidFill>
              </a:rPr>
              <a:t>Nicolas Favresse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Brette Harrington			Mick Fowler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Bas Visscher			Line van den Berg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</a:rPr>
              <a:t>Tip!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Als je Planet Mountain volgt op Instagram of Facebook, blijf je op de hoogte van het laatste expeditie nieuws. </a:t>
            </a:r>
            <a:r>
              <a:rPr lang="en-US">
                <a:solidFill>
                  <a:schemeClr val="dk1"/>
                </a:solidFill>
              </a:rPr>
              <a:t>Dat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helpt ook om een beter beeld te vormen van hoe verschillende gebieden in de wereld eruitzien en wat je er kunt doen.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5897" y="5010580"/>
            <a:ext cx="2180851" cy="83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5902" y="3710701"/>
            <a:ext cx="2180850" cy="1013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 cap="none"/>
              <a:t>Start met </a:t>
            </a:r>
            <a:r>
              <a:rPr lang="en-US" sz="2880"/>
              <a:t>het kiezen van een werelddeel</a:t>
            </a:r>
            <a:endParaRPr sz="2880" cap="none"/>
          </a:p>
        </p:txBody>
      </p:sp>
      <p:sp>
        <p:nvSpPr>
          <p:cNvPr id="274" name="Google Shape;274;p14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AJJ en het internet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4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</a:rPr>
              <a:t>Hoe: werk van groot naar klein</a:t>
            </a:r>
            <a:endParaRPr b="1" i="0" sz="1400" u="none" cap="none" strike="noStrike">
              <a:solidFill>
                <a:schemeClr val="dk1"/>
              </a:solidFill>
            </a:endParaRPr>
          </a:p>
        </p:txBody>
      </p:sp>
      <p:sp>
        <p:nvSpPr>
          <p:cNvPr id="276" name="Google Shape;276;p14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4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4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4"/>
          <p:cNvSpPr/>
          <p:nvPr/>
        </p:nvSpPr>
        <p:spPr>
          <a:xfrm>
            <a:off x="367445" y="2740258"/>
            <a:ext cx="3828598" cy="357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1066" y="2832636"/>
            <a:ext cx="6079539" cy="3480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Start met het kiezen van een werelddeel</a:t>
            </a:r>
            <a:endParaRPr sz="2880"/>
          </a:p>
        </p:txBody>
      </p:sp>
      <p:sp>
        <p:nvSpPr>
          <p:cNvPr id="290" name="Google Shape;290;p15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AJJ en het internet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Hoe: werk van groot naar klein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5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5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367445" y="2740258"/>
            <a:ext cx="3828598" cy="357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367445" y="2855469"/>
            <a:ext cx="8150390" cy="29624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Kies een gebied in de wereld: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Noord-Amerika (Alaska, Groenland)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Zuid-Amerika (Andes-gebergte)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Centraal-Azië (Kyrgizië, Kazachstan, Tajikistan, China, Afghanistan)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Himalaya (Pakistan, India, Nepal, China)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Tip!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Think outside the box ☺ 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Je hoeft niet naar de Himalaya’s of Alaska voor een mooie expeditie. Er is zoveel meer te ontdekken in de wereld. Denk bijvoorbeeld eens aan het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Oeral gebergte in Rusland, klimmen in Georgië, of ijsklimmen in Marokko (Atlas gebergte), Oman, Iran…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8611"/>
              <a:buNone/>
            </a:pPr>
            <a:r>
              <a:rPr lang="en-US" sz="2880" cap="none"/>
              <a:t>Verdiep je onderzoek naar een bepaalde regio</a:t>
            </a:r>
            <a:endParaRPr sz="2880" cap="none"/>
          </a:p>
        </p:txBody>
      </p:sp>
      <p:sp>
        <p:nvSpPr>
          <p:cNvPr id="306" name="Google Shape;306;p16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AJJ en het internet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Hoe: werk van groot naar klein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6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6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6"/>
          <p:cNvSpPr/>
          <p:nvPr/>
        </p:nvSpPr>
        <p:spPr>
          <a:xfrm>
            <a:off x="367445" y="2740258"/>
            <a:ext cx="3828598" cy="357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580" y="3208350"/>
            <a:ext cx="8255730" cy="3572858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6"/>
          <p:cNvSpPr/>
          <p:nvPr/>
        </p:nvSpPr>
        <p:spPr>
          <a:xfrm>
            <a:off x="487575" y="2930225"/>
            <a:ext cx="30063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Het Tian Shian-gebergte in Kyrgizië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AJJ en het internet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7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Hoe: werk van groot naar klein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7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7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7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7"/>
          <p:cNvSpPr/>
          <p:nvPr/>
        </p:nvSpPr>
        <p:spPr>
          <a:xfrm>
            <a:off x="367445" y="2740258"/>
            <a:ext cx="3828598" cy="357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367445" y="2855469"/>
            <a:ext cx="8150390" cy="29624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Bijvoorbeeld het Tian Shan-gebergte aan de zijde van Kirgizië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</a:rPr>
              <a:t>Zoek het gebied op in de AAJ en verdiep je in de geografie: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ziet de bergketen eruit?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Waar liggen de valleien? Waar kan je basiskamp staan?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Waar zijn al expedities naartoe geweest?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zijn de verslagen daarvan?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</a:rPr>
              <a:t>Bekijk ook de logistiek en andere belangrijke afwegingen: 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kom ik er?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lang duurt mijn reis naar basiskamp?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het veilig in de regio?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Kies daarna 1 tot 3 valleien (plekken voor je basiskamp) die je verder gaat ‘uitpluizen’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7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8611"/>
              <a:buNone/>
            </a:pPr>
            <a:r>
              <a:rPr lang="en-US" sz="2880" cap="none"/>
              <a:t>Verdiep je onderzoek naar een bepaalde regio</a:t>
            </a:r>
            <a:endParaRPr sz="2880" cap="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D</a:t>
            </a:r>
            <a:r>
              <a:rPr lang="en-US" sz="2880"/>
              <a:t>iepte-onderzoek naar een specifiek gebied</a:t>
            </a:r>
            <a:endParaRPr sz="2880" cap="none"/>
          </a:p>
        </p:txBody>
      </p:sp>
      <p:sp>
        <p:nvSpPr>
          <p:cNvPr id="339" name="Google Shape;339;p18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AJJ en het internet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Hoe: werk van groot naar klein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8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8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8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18"/>
          <p:cNvPicPr preferRelativeResize="0"/>
          <p:nvPr/>
        </p:nvPicPr>
        <p:blipFill rotWithShape="1">
          <a:blip r:embed="rId3">
            <a:alphaModFix/>
          </a:blip>
          <a:srcRect b="-2839" l="0" r="0" t="1"/>
          <a:stretch/>
        </p:blipFill>
        <p:spPr>
          <a:xfrm>
            <a:off x="573800" y="3180875"/>
            <a:ext cx="6097243" cy="3525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8"/>
          <p:cNvSpPr/>
          <p:nvPr/>
        </p:nvSpPr>
        <p:spPr>
          <a:xfrm>
            <a:off x="573802" y="2869449"/>
            <a:ext cx="26970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Sikkim in Noordoost India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Diepte-onderzoek naar een specifiek gebied</a:t>
            </a:r>
            <a:endParaRPr b="0" sz="2880"/>
          </a:p>
        </p:txBody>
      </p:sp>
      <p:sp>
        <p:nvSpPr>
          <p:cNvPr id="355" name="Google Shape;355;p19"/>
          <p:cNvSpPr/>
          <p:nvPr/>
        </p:nvSpPr>
        <p:spPr>
          <a:xfrm>
            <a:off x="367447" y="1157762"/>
            <a:ext cx="379535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Waar: </a:t>
            </a: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AJJ en het internet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9"/>
          <p:cNvSpPr/>
          <p:nvPr/>
        </p:nvSpPr>
        <p:spPr>
          <a:xfrm>
            <a:off x="4947956" y="1157761"/>
            <a:ext cx="379535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Hoe: werk van groot naar klein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9"/>
          <p:cNvSpPr/>
          <p:nvPr/>
        </p:nvSpPr>
        <p:spPr>
          <a:xfrm>
            <a:off x="367447" y="1752813"/>
            <a:ext cx="1887238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AAJ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9"/>
          <p:cNvSpPr/>
          <p:nvPr/>
        </p:nvSpPr>
        <p:spPr>
          <a:xfrm>
            <a:off x="4947956" y="1752813"/>
            <a:ext cx="3795352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Werelddeel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9"/>
          <p:cNvSpPr/>
          <p:nvPr/>
        </p:nvSpPr>
        <p:spPr>
          <a:xfrm>
            <a:off x="2319637" y="1752813"/>
            <a:ext cx="1843162" cy="77693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Andere bronnen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9"/>
          <p:cNvSpPr/>
          <p:nvPr/>
        </p:nvSpPr>
        <p:spPr>
          <a:xfrm>
            <a:off x="5565698" y="2141280"/>
            <a:ext cx="2697058" cy="21051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Regio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9"/>
          <p:cNvSpPr/>
          <p:nvPr/>
        </p:nvSpPr>
        <p:spPr>
          <a:xfrm>
            <a:off x="6153698" y="2529747"/>
            <a:ext cx="1521057" cy="210514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Gebied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9"/>
          <p:cNvSpPr/>
          <p:nvPr/>
        </p:nvSpPr>
        <p:spPr>
          <a:xfrm rot="10800000">
            <a:off x="4947957" y="1968584"/>
            <a:ext cx="377859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9"/>
          <p:cNvSpPr/>
          <p:nvPr/>
        </p:nvSpPr>
        <p:spPr>
          <a:xfrm rot="10800000">
            <a:off x="5565697" y="2348605"/>
            <a:ext cx="2697059" cy="172696"/>
          </a:xfrm>
          <a:prstGeom prst="triangle">
            <a:avLst>
              <a:gd fmla="val 50000" name="adj"/>
            </a:avLst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9"/>
          <p:cNvSpPr/>
          <p:nvPr/>
        </p:nvSpPr>
        <p:spPr>
          <a:xfrm>
            <a:off x="367445" y="2740258"/>
            <a:ext cx="3828598" cy="357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9"/>
          <p:cNvSpPr/>
          <p:nvPr/>
        </p:nvSpPr>
        <p:spPr>
          <a:xfrm>
            <a:off x="367445" y="2855469"/>
            <a:ext cx="8150390" cy="29624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Zoom verder in:</a:t>
            </a:r>
            <a:endParaRPr b="1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Lees alle vindbare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expeditieverslagen van het gebied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gebruik ook Google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zoek contact met klimmers die er eerder op expeditie zijn geweest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Verzamel foto’s van alle bergen en bekijk mogelijke lijnen om te klimmen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/>
              <a:t>Breng in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kaart wat er mogelijk is in het gebied (bijv. als je voor FA gaat)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Welke bergen zijn al beklommen? </a:t>
            </a:r>
            <a:r>
              <a:rPr lang="en-US"/>
              <a:t>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 via welke route/lijn?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Welke bergen zijn nog niet beklommen?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Intekenen! Gebruikt hiervoor Google Earth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Tip!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Zorg voor een plan B dat enigszins in de buurt ligt van je plan A. Bereid dat gebied ook voor, zorg dat je weet waar je naartoe kunt uitwijken om wat voor reden dan ook.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Met</a:t>
            </a:r>
            <a:r>
              <a:rPr lang="en-US" sz="2880" cap="none"/>
              <a:t> </a:t>
            </a:r>
            <a:r>
              <a:rPr lang="en-US" sz="2880"/>
              <a:t>G</a:t>
            </a:r>
            <a:r>
              <a:rPr lang="en-US" sz="2880" cap="none"/>
              <a:t>oogle </a:t>
            </a:r>
            <a:r>
              <a:rPr lang="en-US" sz="2880"/>
              <a:t>Earth</a:t>
            </a:r>
            <a:r>
              <a:rPr lang="en-US" sz="2880" cap="none"/>
              <a:t> kun je in heel veel detail elk interessant punt intekenen</a:t>
            </a:r>
            <a:endParaRPr sz="2880" cap="none"/>
          </a:p>
        </p:txBody>
      </p:sp>
      <p:pic>
        <p:nvPicPr>
          <p:cNvPr id="371" name="Google Shape;37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13" y="1375289"/>
            <a:ext cx="8984974" cy="4667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1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Hoe plan je een expeditie?</a:t>
            </a:r>
            <a:endParaRPr sz="2880" cap="none"/>
          </a:p>
        </p:txBody>
      </p:sp>
      <p:sp>
        <p:nvSpPr>
          <p:cNvPr id="377" name="Google Shape;377;p21"/>
          <p:cNvSpPr/>
          <p:nvPr/>
        </p:nvSpPr>
        <p:spPr>
          <a:xfrm>
            <a:off x="1633279" y="1208888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team vormen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1"/>
          <p:cNvSpPr/>
          <p:nvPr/>
        </p:nvSpPr>
        <p:spPr>
          <a:xfrm rot="5400000">
            <a:off x="780682" y="3290327"/>
            <a:ext cx="531261" cy="65550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1633279" y="1923409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Doelen formuleren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1"/>
          <p:cNvSpPr/>
          <p:nvPr/>
        </p:nvSpPr>
        <p:spPr>
          <a:xfrm>
            <a:off x="1633279" y="2637930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1"/>
          <p:cNvSpPr/>
          <p:nvPr/>
        </p:nvSpPr>
        <p:spPr>
          <a:xfrm>
            <a:off x="1633279" y="3352451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Selectie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1"/>
          <p:cNvSpPr/>
          <p:nvPr/>
        </p:nvSpPr>
        <p:spPr>
          <a:xfrm>
            <a:off x="1633279" y="4066972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Organisatie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1"/>
          <p:cNvSpPr/>
          <p:nvPr/>
        </p:nvSpPr>
        <p:spPr>
          <a:xfrm>
            <a:off x="1633279" y="478149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Trainen voor je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2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 cap="none"/>
              <a:t>Je hebt een team en meerdere potentiële doelen: wat nu?</a:t>
            </a:r>
            <a:endParaRPr sz="2880" cap="none"/>
          </a:p>
        </p:txBody>
      </p:sp>
      <p:sp>
        <p:nvSpPr>
          <p:cNvPr id="389" name="Google Shape;389;p22"/>
          <p:cNvSpPr/>
          <p:nvPr/>
        </p:nvSpPr>
        <p:spPr>
          <a:xfrm>
            <a:off x="237148" y="1426610"/>
            <a:ext cx="3659393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2"/>
          <p:cNvSpPr/>
          <p:nvPr/>
        </p:nvSpPr>
        <p:spPr>
          <a:xfrm>
            <a:off x="5251987" y="1426610"/>
            <a:ext cx="3659393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Meerdere in detail uitgewerkte doelen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2119" y="1957871"/>
            <a:ext cx="2448318" cy="1632212"/>
          </a:xfrm>
          <a:prstGeom prst="diamond">
            <a:avLst/>
          </a:prstGeom>
          <a:noFill/>
          <a:ln>
            <a:noFill/>
          </a:ln>
        </p:spPr>
      </p:pic>
      <p:grpSp>
        <p:nvGrpSpPr>
          <p:cNvPr id="392" name="Google Shape;392;p22"/>
          <p:cNvGrpSpPr/>
          <p:nvPr/>
        </p:nvGrpSpPr>
        <p:grpSpPr>
          <a:xfrm>
            <a:off x="5594242" y="2009624"/>
            <a:ext cx="3356492" cy="1112853"/>
            <a:chOff x="5594242" y="2330967"/>
            <a:chExt cx="3356492" cy="1112853"/>
          </a:xfrm>
        </p:grpSpPr>
        <p:pic>
          <p:nvPicPr>
            <p:cNvPr id="393" name="Google Shape;39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94242" y="2330967"/>
              <a:ext cx="2786845" cy="109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08304" y="2330967"/>
              <a:ext cx="2142430" cy="11128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22"/>
            <p:cNvSpPr/>
            <p:nvPr/>
          </p:nvSpPr>
          <p:spPr>
            <a:xfrm>
              <a:off x="5594242" y="2331525"/>
              <a:ext cx="3356492" cy="1097475"/>
            </a:xfrm>
            <a:prstGeom prst="rect">
              <a:avLst/>
            </a:prstGeom>
            <a:noFill/>
            <a:ln cap="flat" cmpd="sng" w="9525">
              <a:solidFill>
                <a:srgbClr val="BAEE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6" name="Google Shape;396;p22"/>
          <p:cNvGrpSpPr/>
          <p:nvPr/>
        </p:nvGrpSpPr>
        <p:grpSpPr>
          <a:xfrm>
            <a:off x="5309418" y="2352525"/>
            <a:ext cx="3356492" cy="1112853"/>
            <a:chOff x="5594242" y="2330967"/>
            <a:chExt cx="3356492" cy="1112853"/>
          </a:xfrm>
        </p:grpSpPr>
        <p:pic>
          <p:nvPicPr>
            <p:cNvPr id="397" name="Google Shape;39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94242" y="2330967"/>
              <a:ext cx="2786845" cy="109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08304" y="2330967"/>
              <a:ext cx="2142430" cy="11128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9" name="Google Shape;399;p22"/>
            <p:cNvSpPr/>
            <p:nvPr/>
          </p:nvSpPr>
          <p:spPr>
            <a:xfrm>
              <a:off x="5594242" y="2331525"/>
              <a:ext cx="3356492" cy="1097475"/>
            </a:xfrm>
            <a:prstGeom prst="rect">
              <a:avLst/>
            </a:prstGeom>
            <a:noFill/>
            <a:ln cap="flat" cmpd="sng" w="9525">
              <a:solidFill>
                <a:srgbClr val="BAEE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0" name="Google Shape;400;p22"/>
          <p:cNvGrpSpPr/>
          <p:nvPr/>
        </p:nvGrpSpPr>
        <p:grpSpPr>
          <a:xfrm>
            <a:off x="4845234" y="2760552"/>
            <a:ext cx="3356492" cy="1112853"/>
            <a:chOff x="5594242" y="2330967"/>
            <a:chExt cx="3356492" cy="1112853"/>
          </a:xfrm>
        </p:grpSpPr>
        <p:pic>
          <p:nvPicPr>
            <p:cNvPr id="401" name="Google Shape;401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94242" y="2330967"/>
              <a:ext cx="2786845" cy="109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08304" y="2330967"/>
              <a:ext cx="2142430" cy="11128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3" name="Google Shape;403;p22"/>
            <p:cNvSpPr/>
            <p:nvPr/>
          </p:nvSpPr>
          <p:spPr>
            <a:xfrm>
              <a:off x="5594242" y="2331525"/>
              <a:ext cx="3356492" cy="1097475"/>
            </a:xfrm>
            <a:prstGeom prst="rect">
              <a:avLst/>
            </a:prstGeom>
            <a:noFill/>
            <a:ln cap="flat" cmpd="sng" w="9525">
              <a:solidFill>
                <a:srgbClr val="BAEE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3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Je hebt een team en meerdere potentiële doelen: wat nu?</a:t>
            </a:r>
            <a:endParaRPr sz="2880" cap="none"/>
          </a:p>
        </p:txBody>
      </p:sp>
      <p:pic>
        <p:nvPicPr>
          <p:cNvPr id="409" name="Google Shape;4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4276" y="5054054"/>
            <a:ext cx="1439932" cy="1199943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3"/>
          <p:cNvSpPr/>
          <p:nvPr/>
        </p:nvSpPr>
        <p:spPr>
          <a:xfrm>
            <a:off x="2517859" y="4901954"/>
            <a:ext cx="4987051" cy="6833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Met welke aspecten moet je nu nog rekening houden om te bepalen of een doel past bij je wensen als team?</a:t>
            </a:r>
            <a:endParaRPr/>
          </a:p>
        </p:txBody>
      </p:sp>
      <p:sp>
        <p:nvSpPr>
          <p:cNvPr id="411" name="Google Shape;411;p23"/>
          <p:cNvSpPr/>
          <p:nvPr/>
        </p:nvSpPr>
        <p:spPr>
          <a:xfrm>
            <a:off x="2517860" y="5585316"/>
            <a:ext cx="4987051" cy="74992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🡪 Antwoorden in de chat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3"/>
          <p:cNvSpPr/>
          <p:nvPr/>
        </p:nvSpPr>
        <p:spPr>
          <a:xfrm>
            <a:off x="237148" y="1426610"/>
            <a:ext cx="3659393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3"/>
          <p:cNvSpPr/>
          <p:nvPr/>
        </p:nvSpPr>
        <p:spPr>
          <a:xfrm>
            <a:off x="5251987" y="1426610"/>
            <a:ext cx="3659393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Meerdere in detail uitgewerkte doelen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2119" y="1957871"/>
            <a:ext cx="2448318" cy="1632212"/>
          </a:xfrm>
          <a:prstGeom prst="diamond">
            <a:avLst/>
          </a:prstGeom>
          <a:noFill/>
          <a:ln>
            <a:noFill/>
          </a:ln>
        </p:spPr>
      </p:pic>
      <p:grpSp>
        <p:nvGrpSpPr>
          <p:cNvPr id="415" name="Google Shape;415;p23"/>
          <p:cNvGrpSpPr/>
          <p:nvPr/>
        </p:nvGrpSpPr>
        <p:grpSpPr>
          <a:xfrm>
            <a:off x="5594242" y="2009624"/>
            <a:ext cx="3356492" cy="1112853"/>
            <a:chOff x="5594242" y="2330967"/>
            <a:chExt cx="3356492" cy="1112853"/>
          </a:xfrm>
        </p:grpSpPr>
        <p:pic>
          <p:nvPicPr>
            <p:cNvPr id="416" name="Google Shape;416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94242" y="2330967"/>
              <a:ext cx="2786845" cy="109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7" name="Google Shape;417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08304" y="2330967"/>
              <a:ext cx="2142430" cy="11128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8" name="Google Shape;418;p23"/>
            <p:cNvSpPr/>
            <p:nvPr/>
          </p:nvSpPr>
          <p:spPr>
            <a:xfrm>
              <a:off x="5594242" y="2331525"/>
              <a:ext cx="3356492" cy="1097475"/>
            </a:xfrm>
            <a:prstGeom prst="rect">
              <a:avLst/>
            </a:prstGeom>
            <a:noFill/>
            <a:ln cap="flat" cmpd="sng" w="9525">
              <a:solidFill>
                <a:srgbClr val="BAEE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9" name="Google Shape;419;p23"/>
          <p:cNvGrpSpPr/>
          <p:nvPr/>
        </p:nvGrpSpPr>
        <p:grpSpPr>
          <a:xfrm>
            <a:off x="5309418" y="2352525"/>
            <a:ext cx="3356492" cy="1112853"/>
            <a:chOff x="5594242" y="2330967"/>
            <a:chExt cx="3356492" cy="1112853"/>
          </a:xfrm>
        </p:grpSpPr>
        <p:pic>
          <p:nvPicPr>
            <p:cNvPr id="420" name="Google Shape;420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94242" y="2330967"/>
              <a:ext cx="2786845" cy="109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1" name="Google Shape;421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08304" y="2330967"/>
              <a:ext cx="2142430" cy="11128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2" name="Google Shape;422;p23"/>
            <p:cNvSpPr/>
            <p:nvPr/>
          </p:nvSpPr>
          <p:spPr>
            <a:xfrm>
              <a:off x="5594242" y="2331525"/>
              <a:ext cx="3356492" cy="1097475"/>
            </a:xfrm>
            <a:prstGeom prst="rect">
              <a:avLst/>
            </a:prstGeom>
            <a:noFill/>
            <a:ln cap="flat" cmpd="sng" w="9525">
              <a:solidFill>
                <a:srgbClr val="BAEE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3" name="Google Shape;423;p23"/>
          <p:cNvGrpSpPr/>
          <p:nvPr/>
        </p:nvGrpSpPr>
        <p:grpSpPr>
          <a:xfrm>
            <a:off x="4845234" y="2760552"/>
            <a:ext cx="3356492" cy="1112853"/>
            <a:chOff x="5594242" y="2330967"/>
            <a:chExt cx="3356492" cy="1112853"/>
          </a:xfrm>
        </p:grpSpPr>
        <p:pic>
          <p:nvPicPr>
            <p:cNvPr id="424" name="Google Shape;424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94242" y="2330967"/>
              <a:ext cx="2786845" cy="109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08304" y="2330967"/>
              <a:ext cx="2142430" cy="11128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23"/>
            <p:cNvSpPr/>
            <p:nvPr/>
          </p:nvSpPr>
          <p:spPr>
            <a:xfrm>
              <a:off x="5594242" y="2331525"/>
              <a:ext cx="3356492" cy="1097475"/>
            </a:xfrm>
            <a:prstGeom prst="rect">
              <a:avLst/>
            </a:prstGeom>
            <a:noFill/>
            <a:ln cap="flat" cmpd="sng" w="9525">
              <a:solidFill>
                <a:srgbClr val="BAEE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7" name="Google Shape;427;p23"/>
          <p:cNvSpPr/>
          <p:nvPr/>
        </p:nvSpPr>
        <p:spPr>
          <a:xfrm rot="10800000">
            <a:off x="237144" y="3953104"/>
            <a:ext cx="8674233" cy="24175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3"/>
          <p:cNvSpPr/>
          <p:nvPr/>
        </p:nvSpPr>
        <p:spPr>
          <a:xfrm>
            <a:off x="237148" y="4257575"/>
            <a:ext cx="8674229" cy="531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 terug naar de wensen die je aan het begin hebt geformuleerd en kies de bestemming die het beste bij jou en je team aansluit!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4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Welke</a:t>
            </a:r>
            <a:r>
              <a:rPr lang="en-US" sz="2880" cap="none"/>
              <a:t> aspecten </a:t>
            </a:r>
            <a:r>
              <a:rPr lang="en-US" sz="2880"/>
              <a:t>hebben</a:t>
            </a:r>
            <a:r>
              <a:rPr lang="en-US" sz="2880" cap="none"/>
              <a:t> invloed </a:t>
            </a:r>
            <a:r>
              <a:rPr lang="en-US" sz="2880"/>
              <a:t>op het kiezen van je uiteindelijke doel?</a:t>
            </a:r>
            <a:endParaRPr sz="2880" cap="none"/>
          </a:p>
        </p:txBody>
      </p:sp>
      <p:sp>
        <p:nvSpPr>
          <p:cNvPr id="434" name="Google Shape;434;p24"/>
          <p:cNvSpPr/>
          <p:nvPr/>
        </p:nvSpPr>
        <p:spPr>
          <a:xfrm>
            <a:off x="192787" y="1459409"/>
            <a:ext cx="1560857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Weer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 Klimaat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4"/>
          <p:cNvSpPr/>
          <p:nvPr/>
        </p:nvSpPr>
        <p:spPr>
          <a:xfrm>
            <a:off x="192787" y="2405556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Logistiek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24"/>
          <p:cNvSpPr/>
          <p:nvPr/>
        </p:nvSpPr>
        <p:spPr>
          <a:xfrm>
            <a:off x="192787" y="3351703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Veiligheid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24"/>
          <p:cNvSpPr/>
          <p:nvPr/>
        </p:nvSpPr>
        <p:spPr>
          <a:xfrm>
            <a:off x="192787" y="4297850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En…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8" name="Google Shape;438;p24"/>
          <p:cNvCxnSpPr/>
          <p:nvPr/>
        </p:nvCxnSpPr>
        <p:spPr>
          <a:xfrm>
            <a:off x="1854430" y="1459409"/>
            <a:ext cx="0" cy="3369702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39" name="Google Shape;439;p24"/>
          <p:cNvPicPr preferRelativeResize="0"/>
          <p:nvPr/>
        </p:nvPicPr>
        <p:blipFill rotWithShape="1">
          <a:blip r:embed="rId3">
            <a:alphaModFix/>
          </a:blip>
          <a:srcRect b="0" l="16207" r="0" t="0"/>
          <a:stretch/>
        </p:blipFill>
        <p:spPr>
          <a:xfrm>
            <a:off x="4715852" y="1459409"/>
            <a:ext cx="4235361" cy="336970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4"/>
          <p:cNvSpPr/>
          <p:nvPr/>
        </p:nvSpPr>
        <p:spPr>
          <a:xfrm>
            <a:off x="1955217" y="1459409"/>
            <a:ext cx="2616900" cy="357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stabiel is het weer?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Patronen herkennen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1" name="Google Shape;44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712" y="5166413"/>
            <a:ext cx="1439932" cy="1199943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4"/>
          <p:cNvSpPr/>
          <p:nvPr/>
        </p:nvSpPr>
        <p:spPr>
          <a:xfrm>
            <a:off x="1897295" y="5014313"/>
            <a:ext cx="4987051" cy="6833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Waar moet je op letten als je een koude noordwand wil klimmen? Of juist een zuidwand, lekker in het zonnetje?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4"/>
          <p:cNvSpPr/>
          <p:nvPr/>
        </p:nvSpPr>
        <p:spPr>
          <a:xfrm>
            <a:off x="1897296" y="5697675"/>
            <a:ext cx="4987051" cy="74992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A):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 welk halfrond je zit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B): Of föhn vaak voorkomt in het gebied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C):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Wanneer de Moeson 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5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Welke aspecten hebben invloed op het kiezen van je uiteindelijke doel?</a:t>
            </a:r>
            <a:endParaRPr sz="2880"/>
          </a:p>
        </p:txBody>
      </p:sp>
      <p:sp>
        <p:nvSpPr>
          <p:cNvPr id="449" name="Google Shape;449;p25"/>
          <p:cNvSpPr/>
          <p:nvPr/>
        </p:nvSpPr>
        <p:spPr>
          <a:xfrm>
            <a:off x="192787" y="1459409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Weer en Klimaat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5"/>
          <p:cNvSpPr/>
          <p:nvPr/>
        </p:nvSpPr>
        <p:spPr>
          <a:xfrm>
            <a:off x="192787" y="2405556"/>
            <a:ext cx="1560857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Logistiek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5"/>
          <p:cNvSpPr/>
          <p:nvPr/>
        </p:nvSpPr>
        <p:spPr>
          <a:xfrm>
            <a:off x="192787" y="3351703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Veiligheid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25"/>
          <p:cNvSpPr/>
          <p:nvPr/>
        </p:nvSpPr>
        <p:spPr>
          <a:xfrm>
            <a:off x="192787" y="4297850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En…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3" name="Google Shape;453;p25"/>
          <p:cNvCxnSpPr/>
          <p:nvPr/>
        </p:nvCxnSpPr>
        <p:spPr>
          <a:xfrm>
            <a:off x="1854430" y="1459409"/>
            <a:ext cx="0" cy="3369702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4" name="Google Shape;454;p25"/>
          <p:cNvSpPr/>
          <p:nvPr/>
        </p:nvSpPr>
        <p:spPr>
          <a:xfrm>
            <a:off x="1955217" y="1459409"/>
            <a:ext cx="2616778" cy="35766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5" name="Google Shape;455;p25"/>
          <p:cNvPicPr preferRelativeResize="0"/>
          <p:nvPr/>
        </p:nvPicPr>
        <p:blipFill rotWithShape="1">
          <a:blip r:embed="rId3">
            <a:alphaModFix/>
          </a:blip>
          <a:srcRect b="0" l="27984" r="0" t="0"/>
          <a:stretch/>
        </p:blipFill>
        <p:spPr>
          <a:xfrm>
            <a:off x="4960430" y="1459409"/>
            <a:ext cx="4152705" cy="3243563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25"/>
          <p:cNvSpPr/>
          <p:nvPr/>
        </p:nvSpPr>
        <p:spPr>
          <a:xfrm>
            <a:off x="1854430" y="1459409"/>
            <a:ext cx="3005213" cy="37290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Kun je een goede trekking agent vinden?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Heeft effect op je Vervoer, dragers, kok en slaapplekken.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7" name="Google Shape;457;p25"/>
          <p:cNvCxnSpPr/>
          <p:nvPr/>
        </p:nvCxnSpPr>
        <p:spPr>
          <a:xfrm>
            <a:off x="1832044" y="1448971"/>
            <a:ext cx="0" cy="3369702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6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Welke aspecten zijn van invloed op het kiezen van je uiteindelijke doel?</a:t>
            </a:r>
            <a:endParaRPr b="0" sz="2880"/>
          </a:p>
        </p:txBody>
      </p:sp>
      <p:sp>
        <p:nvSpPr>
          <p:cNvPr id="463" name="Google Shape;463;p26"/>
          <p:cNvSpPr/>
          <p:nvPr/>
        </p:nvSpPr>
        <p:spPr>
          <a:xfrm>
            <a:off x="192787" y="1459409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Weer en Klimaat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6"/>
          <p:cNvSpPr/>
          <p:nvPr/>
        </p:nvSpPr>
        <p:spPr>
          <a:xfrm>
            <a:off x="192787" y="2405556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Logistiek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6"/>
          <p:cNvSpPr/>
          <p:nvPr/>
        </p:nvSpPr>
        <p:spPr>
          <a:xfrm>
            <a:off x="192787" y="3351703"/>
            <a:ext cx="1560857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Veiligheid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26"/>
          <p:cNvSpPr/>
          <p:nvPr/>
        </p:nvSpPr>
        <p:spPr>
          <a:xfrm>
            <a:off x="192787" y="4297850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En…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7" name="Google Shape;467;p26"/>
          <p:cNvCxnSpPr/>
          <p:nvPr/>
        </p:nvCxnSpPr>
        <p:spPr>
          <a:xfrm>
            <a:off x="1854430" y="1459409"/>
            <a:ext cx="0" cy="3369702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8" name="Google Shape;468;p26"/>
          <p:cNvSpPr/>
          <p:nvPr/>
        </p:nvSpPr>
        <p:spPr>
          <a:xfrm>
            <a:off x="1955217" y="1459409"/>
            <a:ext cx="2616778" cy="35766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BuZ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lagen lezen om situatie in te schatten.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9" name="Google Shape;46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9401" y="1459409"/>
            <a:ext cx="4817266" cy="2709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7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Welke aspecten zijn van invloed op het kiezen van je uiteindelijke doel?</a:t>
            </a:r>
            <a:endParaRPr sz="2880"/>
          </a:p>
        </p:txBody>
      </p:sp>
      <p:sp>
        <p:nvSpPr>
          <p:cNvPr id="475" name="Google Shape;475;p27"/>
          <p:cNvSpPr/>
          <p:nvPr/>
        </p:nvSpPr>
        <p:spPr>
          <a:xfrm>
            <a:off x="192787" y="1459409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Weer en Klimaat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7"/>
          <p:cNvSpPr/>
          <p:nvPr/>
        </p:nvSpPr>
        <p:spPr>
          <a:xfrm>
            <a:off x="192787" y="2405556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Logistiek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7"/>
          <p:cNvSpPr/>
          <p:nvPr/>
        </p:nvSpPr>
        <p:spPr>
          <a:xfrm>
            <a:off x="192787" y="3351703"/>
            <a:ext cx="1560857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Veiligheid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7"/>
          <p:cNvSpPr/>
          <p:nvPr/>
        </p:nvSpPr>
        <p:spPr>
          <a:xfrm>
            <a:off x="192787" y="4297850"/>
            <a:ext cx="1560857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9" name="Google Shape;479;p27"/>
          <p:cNvCxnSpPr/>
          <p:nvPr/>
        </p:nvCxnSpPr>
        <p:spPr>
          <a:xfrm>
            <a:off x="1854430" y="1459409"/>
            <a:ext cx="0" cy="3369702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0" name="Google Shape;480;p27"/>
          <p:cNvSpPr/>
          <p:nvPr/>
        </p:nvSpPr>
        <p:spPr>
          <a:xfrm>
            <a:off x="1955224" y="1459400"/>
            <a:ext cx="2302500" cy="357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factoren zijn eindeloos: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Back-up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Hoogte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Aantal weken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Benodigd materiaal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Maar </a:t>
            </a:r>
            <a:r>
              <a:rPr lang="en-US"/>
              <a:t>luister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vooral ook naar je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intuïtie.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1" name="Google Shape;481;p27"/>
          <p:cNvPicPr preferRelativeResize="0"/>
          <p:nvPr/>
        </p:nvPicPr>
        <p:blipFill rotWithShape="1">
          <a:blip r:embed="rId3">
            <a:alphaModFix/>
          </a:blip>
          <a:srcRect b="0" l="26178" r="0" t="0"/>
          <a:stretch/>
        </p:blipFill>
        <p:spPr>
          <a:xfrm>
            <a:off x="4450053" y="1459409"/>
            <a:ext cx="4693947" cy="357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8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Hoe plan je een expeditie?</a:t>
            </a:r>
            <a:endParaRPr sz="2880" cap="none"/>
          </a:p>
        </p:txBody>
      </p:sp>
      <p:sp>
        <p:nvSpPr>
          <p:cNvPr id="487" name="Google Shape;487;p28"/>
          <p:cNvSpPr/>
          <p:nvPr/>
        </p:nvSpPr>
        <p:spPr>
          <a:xfrm>
            <a:off x="1633279" y="1208888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team vormen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8"/>
          <p:cNvSpPr/>
          <p:nvPr/>
        </p:nvSpPr>
        <p:spPr>
          <a:xfrm rot="5400000">
            <a:off x="780682" y="4004849"/>
            <a:ext cx="531261" cy="65550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8"/>
          <p:cNvSpPr/>
          <p:nvPr/>
        </p:nvSpPr>
        <p:spPr>
          <a:xfrm>
            <a:off x="1633279" y="1923409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Doelen formuleren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8"/>
          <p:cNvSpPr/>
          <p:nvPr/>
        </p:nvSpPr>
        <p:spPr>
          <a:xfrm>
            <a:off x="1633279" y="2637930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8"/>
          <p:cNvSpPr/>
          <p:nvPr/>
        </p:nvSpPr>
        <p:spPr>
          <a:xfrm>
            <a:off x="1633279" y="3352451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Selectie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8"/>
          <p:cNvSpPr/>
          <p:nvPr/>
        </p:nvSpPr>
        <p:spPr>
          <a:xfrm>
            <a:off x="1633279" y="4066972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Organisatie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8"/>
          <p:cNvSpPr/>
          <p:nvPr/>
        </p:nvSpPr>
        <p:spPr>
          <a:xfrm>
            <a:off x="1633279" y="478149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Trainen voor je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/>
              <a:t>Met een goede organisatie en voorbereiding kan ieder team op expeditie</a:t>
            </a:r>
            <a:endParaRPr sz="2880" cap="none"/>
          </a:p>
        </p:txBody>
      </p:sp>
      <p:sp>
        <p:nvSpPr>
          <p:cNvPr id="499" name="Google Shape;499;p29"/>
          <p:cNvSpPr/>
          <p:nvPr/>
        </p:nvSpPr>
        <p:spPr>
          <a:xfrm>
            <a:off x="2862237" y="1909071"/>
            <a:ext cx="2237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Taken verdelen in je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9"/>
          <p:cNvSpPr/>
          <p:nvPr/>
        </p:nvSpPr>
        <p:spPr>
          <a:xfrm>
            <a:off x="2862237" y="2924218"/>
            <a:ext cx="2237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Trekking 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9"/>
          <p:cNvSpPr/>
          <p:nvPr/>
        </p:nvSpPr>
        <p:spPr>
          <a:xfrm>
            <a:off x="2862237" y="3939364"/>
            <a:ext cx="2237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juiste periode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9"/>
          <p:cNvSpPr/>
          <p:nvPr/>
        </p:nvSpPr>
        <p:spPr>
          <a:xfrm>
            <a:off x="2862237" y="4954509"/>
            <a:ext cx="2237400" cy="531300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Financiering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3" name="Google Shape;503;p29"/>
          <p:cNvCxnSpPr/>
          <p:nvPr/>
        </p:nvCxnSpPr>
        <p:spPr>
          <a:xfrm>
            <a:off x="5350598" y="1909071"/>
            <a:ext cx="0" cy="357660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04" name="Google Shape;5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2977" y="4810738"/>
            <a:ext cx="818803" cy="8188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avery premium icon" id="505" name="Google Shape;50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62977" y="2876046"/>
            <a:ext cx="613448" cy="6134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dshake Comments - Shaking Hands Icon Transparent PNG - 980x628 - Free  Download on NicePNG" id="506" name="Google Shape;50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1976" y="1953808"/>
            <a:ext cx="706106" cy="486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lendar icon Royalty Free Vector Image - VectorStock" id="507" name="Google Shape;50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02592" y="3894363"/>
            <a:ext cx="534217" cy="57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0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lang="en-US" sz="2880" cap="none"/>
              <a:t>Zorg voor een duidelijke taakverdeling</a:t>
            </a:r>
            <a:endParaRPr sz="2880" cap="none"/>
          </a:p>
        </p:txBody>
      </p:sp>
      <p:sp>
        <p:nvSpPr>
          <p:cNvPr id="513" name="Google Shape;513;p30"/>
          <p:cNvSpPr/>
          <p:nvPr/>
        </p:nvSpPr>
        <p:spPr>
          <a:xfrm>
            <a:off x="192787" y="1459409"/>
            <a:ext cx="223726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Taken verdelen in je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30"/>
          <p:cNvSpPr/>
          <p:nvPr/>
        </p:nvSpPr>
        <p:spPr>
          <a:xfrm>
            <a:off x="192787" y="2474555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Trekking agent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30"/>
          <p:cNvSpPr/>
          <p:nvPr/>
        </p:nvSpPr>
        <p:spPr>
          <a:xfrm>
            <a:off x="192787" y="3489701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De juiste periode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30"/>
          <p:cNvSpPr/>
          <p:nvPr/>
        </p:nvSpPr>
        <p:spPr>
          <a:xfrm>
            <a:off x="192787" y="4504846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Financiering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30"/>
          <p:cNvSpPr/>
          <p:nvPr/>
        </p:nvSpPr>
        <p:spPr>
          <a:xfrm>
            <a:off x="2681148" y="1459409"/>
            <a:ext cx="3051454" cy="35766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 zijn belangrijke taken die je kunt verdelen binnen je team: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Logistiek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Medisch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8" name="Google Shape;5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834133" y="2612192"/>
            <a:ext cx="5269862" cy="29642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9" name="Google Shape;519;p30"/>
          <p:cNvCxnSpPr/>
          <p:nvPr/>
        </p:nvCxnSpPr>
        <p:spPr>
          <a:xfrm>
            <a:off x="2681148" y="1459409"/>
            <a:ext cx="0" cy="3576698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1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 cap="none"/>
              <a:t>Een goede trekking agent is essentie</a:t>
            </a:r>
            <a:r>
              <a:rPr lang="en-US" sz="2880"/>
              <a:t>e</a:t>
            </a:r>
            <a:r>
              <a:rPr lang="en-US" sz="2880" cap="none"/>
              <a:t>l </a:t>
            </a:r>
            <a:endParaRPr sz="2880" cap="none"/>
          </a:p>
        </p:txBody>
      </p:sp>
      <p:sp>
        <p:nvSpPr>
          <p:cNvPr id="525" name="Google Shape;525;p31"/>
          <p:cNvSpPr/>
          <p:nvPr/>
        </p:nvSpPr>
        <p:spPr>
          <a:xfrm>
            <a:off x="192787" y="1459409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Taken verdelen in je team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31"/>
          <p:cNvSpPr/>
          <p:nvPr/>
        </p:nvSpPr>
        <p:spPr>
          <a:xfrm>
            <a:off x="192787" y="2474555"/>
            <a:ext cx="223726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Trekking 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31"/>
          <p:cNvSpPr/>
          <p:nvPr/>
        </p:nvSpPr>
        <p:spPr>
          <a:xfrm>
            <a:off x="192787" y="3489701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De juiste periode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31"/>
          <p:cNvSpPr/>
          <p:nvPr/>
        </p:nvSpPr>
        <p:spPr>
          <a:xfrm>
            <a:off x="192787" y="4504846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Financiering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31"/>
          <p:cNvSpPr/>
          <p:nvPr/>
        </p:nvSpPr>
        <p:spPr>
          <a:xfrm>
            <a:off x="2681148" y="1459409"/>
            <a:ext cx="3051454" cy="35766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trekking agent is je lokale hulp voor alle stappen van vliegveld tot basecamp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0" name="Google Shape;530;p31"/>
          <p:cNvCxnSpPr/>
          <p:nvPr/>
        </p:nvCxnSpPr>
        <p:spPr>
          <a:xfrm>
            <a:off x="2681148" y="1459409"/>
            <a:ext cx="0" cy="3576698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31" name="Google Shape;53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901028" y="2290983"/>
            <a:ext cx="4989443" cy="3326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2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4012"/>
              <a:buNone/>
            </a:pPr>
            <a:r>
              <a:rPr lang="en-US" sz="2880" cap="none"/>
              <a:t>Kies een periode die past bij je bestemming en je eigen agenda</a:t>
            </a:r>
            <a:endParaRPr sz="2880" cap="none"/>
          </a:p>
        </p:txBody>
      </p:sp>
      <p:sp>
        <p:nvSpPr>
          <p:cNvPr id="537" name="Google Shape;537;p32"/>
          <p:cNvSpPr/>
          <p:nvPr/>
        </p:nvSpPr>
        <p:spPr>
          <a:xfrm>
            <a:off x="192787" y="1459409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Taken verdelen in je team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32"/>
          <p:cNvSpPr/>
          <p:nvPr/>
        </p:nvSpPr>
        <p:spPr>
          <a:xfrm>
            <a:off x="192787" y="2474555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Trekking agent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32"/>
          <p:cNvSpPr/>
          <p:nvPr/>
        </p:nvSpPr>
        <p:spPr>
          <a:xfrm>
            <a:off x="192787" y="3489701"/>
            <a:ext cx="223726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juiste periode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32"/>
          <p:cNvSpPr/>
          <p:nvPr/>
        </p:nvSpPr>
        <p:spPr>
          <a:xfrm>
            <a:off x="192787" y="4504846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Financiering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32"/>
          <p:cNvSpPr/>
          <p:nvPr/>
        </p:nvSpPr>
        <p:spPr>
          <a:xfrm>
            <a:off x="2681148" y="1459409"/>
            <a:ext cx="3051454" cy="35766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Wat is een stabiele weer periode in het gekozen gebied?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En niet onbelangrijk: wanneer kan je vrij krijgen van werk</a:t>
            </a:r>
            <a:endParaRPr/>
          </a:p>
        </p:txBody>
      </p:sp>
      <p:cxnSp>
        <p:nvCxnSpPr>
          <p:cNvPr id="542" name="Google Shape;542;p32"/>
          <p:cNvCxnSpPr/>
          <p:nvPr/>
        </p:nvCxnSpPr>
        <p:spPr>
          <a:xfrm>
            <a:off x="2681148" y="1459409"/>
            <a:ext cx="0" cy="3576698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43" name="Google Shape;54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901994" y="2296941"/>
            <a:ext cx="5025192" cy="3350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3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6"/>
              <a:buNone/>
            </a:pPr>
            <a:r>
              <a:rPr lang="en-US" sz="2880"/>
              <a:t>Zorg voor financiering en sponsoren</a:t>
            </a:r>
            <a:endParaRPr sz="2880" cap="none"/>
          </a:p>
        </p:txBody>
      </p:sp>
      <p:sp>
        <p:nvSpPr>
          <p:cNvPr id="549" name="Google Shape;549;p33"/>
          <p:cNvSpPr/>
          <p:nvPr/>
        </p:nvSpPr>
        <p:spPr>
          <a:xfrm>
            <a:off x="192787" y="1459409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Taken verdelen in je team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33"/>
          <p:cNvSpPr/>
          <p:nvPr/>
        </p:nvSpPr>
        <p:spPr>
          <a:xfrm>
            <a:off x="192787" y="2474555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Trekking agent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3"/>
          <p:cNvSpPr/>
          <p:nvPr/>
        </p:nvSpPr>
        <p:spPr>
          <a:xfrm>
            <a:off x="192787" y="3489701"/>
            <a:ext cx="2237262" cy="53126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De juiste periode</a:t>
            </a:r>
            <a:endParaRPr b="0" i="0" sz="14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33"/>
          <p:cNvSpPr/>
          <p:nvPr/>
        </p:nvSpPr>
        <p:spPr>
          <a:xfrm>
            <a:off x="192787" y="4504846"/>
            <a:ext cx="2237262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Financiering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33"/>
          <p:cNvSpPr/>
          <p:nvPr/>
        </p:nvSpPr>
        <p:spPr>
          <a:xfrm>
            <a:off x="2681148" y="1459409"/>
            <a:ext cx="3051454" cy="357669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Voor je financiering kun je terecht bij verschillende organisaties en sponsoren.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Je kunt o.a. subsidie aanvragen voor je expeditie bij: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NKBV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 kijk ook eens naar 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ponsoren!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4" name="Google Shape;554;p33"/>
          <p:cNvCxnSpPr/>
          <p:nvPr/>
        </p:nvCxnSpPr>
        <p:spPr>
          <a:xfrm>
            <a:off x="2681148" y="1459409"/>
            <a:ext cx="0" cy="3576698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55" name="Google Shape;55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745333" y="2443545"/>
            <a:ext cx="5490972" cy="308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4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80"/>
              <a:t>Hoe plan je een expeditie?</a:t>
            </a:r>
            <a:endParaRPr sz="2880" cap="none"/>
          </a:p>
        </p:txBody>
      </p:sp>
      <p:sp>
        <p:nvSpPr>
          <p:cNvPr id="561" name="Google Shape;561;p34"/>
          <p:cNvSpPr/>
          <p:nvPr/>
        </p:nvSpPr>
        <p:spPr>
          <a:xfrm>
            <a:off x="1633279" y="1208888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Het team vormen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4"/>
          <p:cNvSpPr/>
          <p:nvPr/>
        </p:nvSpPr>
        <p:spPr>
          <a:xfrm rot="5400000">
            <a:off x="780682" y="4746136"/>
            <a:ext cx="531261" cy="655507"/>
          </a:xfrm>
          <a:prstGeom prst="triangle">
            <a:avLst>
              <a:gd fmla="val 50000" name="adj"/>
            </a:avLst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34"/>
          <p:cNvSpPr/>
          <p:nvPr/>
        </p:nvSpPr>
        <p:spPr>
          <a:xfrm>
            <a:off x="1633279" y="1923409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Doelen formuleren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34"/>
          <p:cNvSpPr/>
          <p:nvPr/>
        </p:nvSpPr>
        <p:spPr>
          <a:xfrm>
            <a:off x="1633279" y="2637930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34"/>
          <p:cNvSpPr/>
          <p:nvPr/>
        </p:nvSpPr>
        <p:spPr>
          <a:xfrm>
            <a:off x="1633279" y="3352451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Selectie van een bestemming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34"/>
          <p:cNvSpPr/>
          <p:nvPr/>
        </p:nvSpPr>
        <p:spPr>
          <a:xfrm>
            <a:off x="1633279" y="4066972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Organisatie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34"/>
          <p:cNvSpPr/>
          <p:nvPr/>
        </p:nvSpPr>
        <p:spPr>
          <a:xfrm>
            <a:off x="1633279" y="478149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Trainen voor je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5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8611"/>
              <a:buNone/>
            </a:pPr>
            <a:r>
              <a:rPr lang="en-US"/>
              <a:t>Trainen voor je expeditie</a:t>
            </a:r>
            <a:endParaRPr/>
          </a:p>
        </p:txBody>
      </p:sp>
      <p:sp>
        <p:nvSpPr>
          <p:cNvPr id="573" name="Google Shape;573;p35"/>
          <p:cNvSpPr/>
          <p:nvPr/>
        </p:nvSpPr>
        <p:spPr>
          <a:xfrm>
            <a:off x="457200" y="1218565"/>
            <a:ext cx="5464175" cy="531495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Start traject Expeditie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35"/>
          <p:cNvSpPr/>
          <p:nvPr/>
        </p:nvSpPr>
        <p:spPr>
          <a:xfrm>
            <a:off x="1953895" y="2840355"/>
            <a:ext cx="5484495" cy="531495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Inzooming locatie </a:t>
            </a:r>
            <a:r>
              <a:rPr lang="en-US"/>
              <a:t>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35"/>
          <p:cNvSpPr/>
          <p:nvPr/>
        </p:nvSpPr>
        <p:spPr>
          <a:xfrm>
            <a:off x="3677344" y="4516603"/>
            <a:ext cx="4987051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Einddoel bekend van de </a:t>
            </a:r>
            <a:r>
              <a:rPr lang="en-US"/>
              <a:t>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6" name="Google Shape;576;p35"/>
          <p:cNvCxnSpPr/>
          <p:nvPr/>
        </p:nvCxnSpPr>
        <p:spPr>
          <a:xfrm>
            <a:off x="3926205" y="1854835"/>
            <a:ext cx="839470" cy="754380"/>
          </a:xfrm>
          <a:prstGeom prst="straightConnector1">
            <a:avLst/>
          </a:prstGeom>
          <a:noFill/>
          <a:ln cap="flat" cmpd="sng" w="38100">
            <a:solidFill>
              <a:srgbClr val="63554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77" name="Google Shape;577;p35"/>
          <p:cNvCxnSpPr/>
          <p:nvPr/>
        </p:nvCxnSpPr>
        <p:spPr>
          <a:xfrm>
            <a:off x="6023610" y="3569970"/>
            <a:ext cx="803910" cy="727710"/>
          </a:xfrm>
          <a:prstGeom prst="straightConnector1">
            <a:avLst/>
          </a:prstGeom>
          <a:noFill/>
          <a:ln cap="flat" cmpd="sng" w="38100">
            <a:solidFill>
              <a:srgbClr val="63554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78" name="Google Shape;578;p35"/>
          <p:cNvSpPr/>
          <p:nvPr/>
        </p:nvSpPr>
        <p:spPr>
          <a:xfrm>
            <a:off x="617220" y="1804035"/>
            <a:ext cx="3060065" cy="104584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Teamverband nog onbekend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Eigen vaardigheden ontwikkelen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Zorgen dat je all-round mee kan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(mentaal, </a:t>
            </a:r>
            <a:r>
              <a:rPr i="1" lang="en-US"/>
              <a:t>f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ysiek, techniek)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35"/>
          <p:cNvSpPr/>
          <p:nvPr/>
        </p:nvSpPr>
        <p:spPr>
          <a:xfrm>
            <a:off x="2036445" y="3468370"/>
            <a:ext cx="3466465" cy="90614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Teamverband wordt meer bekend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Meer tochten samen ondernemen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Elkaar beter leren kennen in verschillende terreinen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35"/>
          <p:cNvSpPr/>
          <p:nvPr/>
        </p:nvSpPr>
        <p:spPr>
          <a:xfrm>
            <a:off x="3773805" y="5063490"/>
            <a:ext cx="4746625" cy="90614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Teamverband bekend,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(ook sterktes en zwaktes)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Tochten meer gericht op type </a:t>
            </a:r>
            <a:r>
              <a:rPr lang="en-US"/>
              <a:t>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xpeditie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Meters maken met elkaar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35"/>
          <p:cNvSpPr txBox="1"/>
          <p:nvPr/>
        </p:nvSpPr>
        <p:spPr>
          <a:xfrm>
            <a:off x="3007995" y="1229360"/>
            <a:ext cx="168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Generieke training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(individueel)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35"/>
          <p:cNvSpPr txBox="1"/>
          <p:nvPr/>
        </p:nvSpPr>
        <p:spPr>
          <a:xfrm>
            <a:off x="4613275" y="2849880"/>
            <a:ext cx="2825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Generieke/Specifieke training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(individueel/teamverband)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35"/>
          <p:cNvSpPr txBox="1"/>
          <p:nvPr/>
        </p:nvSpPr>
        <p:spPr>
          <a:xfrm>
            <a:off x="6833870" y="4516755"/>
            <a:ext cx="1686560" cy="521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Specifieke training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(teamverband)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6"/>
          <p:cNvSpPr txBox="1"/>
          <p:nvPr>
            <p:ph type="title"/>
          </p:nvPr>
        </p:nvSpPr>
        <p:spPr>
          <a:xfrm>
            <a:off x="457200" y="40481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600" cap="none"/>
              <a:t>Trainen voor je </a:t>
            </a:r>
            <a:r>
              <a:rPr lang="en-US" sz="2600"/>
              <a:t>e</a:t>
            </a:r>
            <a:r>
              <a:rPr lang="en-US" sz="2600" cap="none"/>
              <a:t>xpeditie</a:t>
            </a:r>
            <a:endParaRPr sz="2600" cap="none"/>
          </a:p>
        </p:txBody>
      </p:sp>
      <p:sp>
        <p:nvSpPr>
          <p:cNvPr id="589" name="Google Shape;589;p36"/>
          <p:cNvSpPr/>
          <p:nvPr/>
        </p:nvSpPr>
        <p:spPr>
          <a:xfrm>
            <a:off x="3301746" y="2727782"/>
            <a:ext cx="2552399" cy="531261"/>
          </a:xfrm>
          <a:prstGeom prst="rect">
            <a:avLst/>
          </a:prstGeom>
          <a:solidFill>
            <a:srgbClr val="DCF7CC"/>
          </a:solidFill>
          <a:ln cap="flat" cmpd="sng" w="9525">
            <a:solidFill>
              <a:srgbClr val="DCF7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3B3B3B"/>
                </a:solidFill>
              </a:rPr>
              <a:t>De stijl van het klimmen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590" name="Google Shape;590;p36"/>
          <p:cNvSpPr/>
          <p:nvPr/>
        </p:nvSpPr>
        <p:spPr>
          <a:xfrm>
            <a:off x="192786" y="3466808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B3B3B"/>
                </a:solidFill>
                <a:latin typeface="Arial"/>
                <a:ea typeface="Arial"/>
                <a:cs typeface="Arial"/>
                <a:sym typeface="Arial"/>
              </a:rPr>
              <a:t>Expeditie stijl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36"/>
          <p:cNvSpPr/>
          <p:nvPr/>
        </p:nvSpPr>
        <p:spPr>
          <a:xfrm>
            <a:off x="3302256" y="3466807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beklimming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36"/>
          <p:cNvSpPr/>
          <p:nvPr/>
        </p:nvSpPr>
        <p:spPr>
          <a:xfrm>
            <a:off x="6398815" y="3466806"/>
            <a:ext cx="2552399" cy="294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Klim stijl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36"/>
          <p:cNvSpPr/>
          <p:nvPr/>
        </p:nvSpPr>
        <p:spPr>
          <a:xfrm>
            <a:off x="192786" y="383494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Alpine, Expedition of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Big-Wall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Vrij klimmend of technisch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36"/>
          <p:cNvSpPr/>
          <p:nvPr/>
        </p:nvSpPr>
        <p:spPr>
          <a:xfrm>
            <a:off x="3295800" y="383494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Hoogte: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6000-er of 8000-er?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beklimming: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First ascent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Nieuwe route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Herhaling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36"/>
          <p:cNvSpPr/>
          <p:nvPr/>
        </p:nvSpPr>
        <p:spPr>
          <a:xfrm>
            <a:off x="6385903" y="3834946"/>
            <a:ext cx="2552399" cy="1561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Rots, ijs/mixed of sneeuw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Trekking/hiken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Tourskieën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6" name="Google Shape;596;p36"/>
          <p:cNvCxnSpPr/>
          <p:nvPr/>
        </p:nvCxnSpPr>
        <p:spPr>
          <a:xfrm>
            <a:off x="192786" y="376156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7" name="Google Shape;597;p36"/>
          <p:cNvCxnSpPr/>
          <p:nvPr/>
        </p:nvCxnSpPr>
        <p:spPr>
          <a:xfrm>
            <a:off x="3295800" y="376156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8" name="Google Shape;598;p36"/>
          <p:cNvCxnSpPr/>
          <p:nvPr/>
        </p:nvCxnSpPr>
        <p:spPr>
          <a:xfrm>
            <a:off x="6398814" y="3761562"/>
            <a:ext cx="255222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9" name="Google Shape;599;p36"/>
          <p:cNvSpPr txBox="1"/>
          <p:nvPr/>
        </p:nvSpPr>
        <p:spPr>
          <a:xfrm>
            <a:off x="487674" y="1362540"/>
            <a:ext cx="6149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US" sz="1700"/>
              <a:t>Terugpakkend</a:t>
            </a:r>
            <a:r>
              <a:rPr b="0" i="1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Wat voor soort expeditie willen we als team?</a:t>
            </a:r>
            <a:endParaRPr b="0" i="1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0" name="Google Shape;600;p36"/>
          <p:cNvCxnSpPr/>
          <p:nvPr/>
        </p:nvCxnSpPr>
        <p:spPr>
          <a:xfrm>
            <a:off x="314960" y="2561590"/>
            <a:ext cx="807720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1" name="Google Shape;601;p36"/>
          <p:cNvCxnSpPr/>
          <p:nvPr/>
        </p:nvCxnSpPr>
        <p:spPr>
          <a:xfrm>
            <a:off x="314960" y="5511800"/>
            <a:ext cx="8077200" cy="0"/>
          </a:xfrm>
          <a:prstGeom prst="straightConnector1">
            <a:avLst/>
          </a:prstGeom>
          <a:noFill/>
          <a:ln cap="flat" cmpd="sng" w="9525">
            <a:solidFill>
              <a:srgbClr val="635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2" name="Google Shape;602;p36"/>
          <p:cNvSpPr/>
          <p:nvPr/>
        </p:nvSpPr>
        <p:spPr>
          <a:xfrm>
            <a:off x="487680" y="4084320"/>
            <a:ext cx="874395" cy="233680"/>
          </a:xfrm>
          <a:prstGeom prst="rect">
            <a:avLst/>
          </a:prstGeom>
          <a:noFill/>
          <a:ln cap="flat" cmpd="sng" w="25400">
            <a:solidFill>
              <a:srgbClr val="4A40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36"/>
          <p:cNvSpPr/>
          <p:nvPr/>
        </p:nvSpPr>
        <p:spPr>
          <a:xfrm>
            <a:off x="487680" y="4519838"/>
            <a:ext cx="1193100" cy="233700"/>
          </a:xfrm>
          <a:prstGeom prst="rect">
            <a:avLst/>
          </a:prstGeom>
          <a:noFill/>
          <a:ln cap="flat" cmpd="sng" w="25400">
            <a:solidFill>
              <a:srgbClr val="4A40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36"/>
          <p:cNvSpPr/>
          <p:nvPr/>
        </p:nvSpPr>
        <p:spPr>
          <a:xfrm>
            <a:off x="3609975" y="4930775"/>
            <a:ext cx="1193165" cy="233680"/>
          </a:xfrm>
          <a:prstGeom prst="rect">
            <a:avLst/>
          </a:prstGeom>
          <a:noFill/>
          <a:ln cap="flat" cmpd="sng" w="25400">
            <a:solidFill>
              <a:srgbClr val="4A40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36"/>
          <p:cNvSpPr/>
          <p:nvPr/>
        </p:nvSpPr>
        <p:spPr>
          <a:xfrm>
            <a:off x="6649720" y="3860800"/>
            <a:ext cx="553085" cy="233680"/>
          </a:xfrm>
          <a:prstGeom prst="rect">
            <a:avLst/>
          </a:prstGeom>
          <a:noFill/>
          <a:ln cap="flat" cmpd="sng" w="25400">
            <a:solidFill>
              <a:srgbClr val="4A40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7"/>
          <p:cNvSpPr txBox="1"/>
          <p:nvPr>
            <p:ph type="title"/>
          </p:nvPr>
        </p:nvSpPr>
        <p:spPr>
          <a:xfrm>
            <a:off x="447040" y="486093"/>
            <a:ext cx="74993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8611"/>
              <a:buNone/>
            </a:pPr>
            <a:r>
              <a:rPr lang="en-US"/>
              <a:t>Trainen voor je expeditie </a:t>
            </a:r>
            <a:br>
              <a:rPr lang="en-US" cap="none"/>
            </a:br>
            <a:endParaRPr/>
          </a:p>
        </p:txBody>
      </p:sp>
      <p:pic>
        <p:nvPicPr>
          <p:cNvPr id="611" name="Google Shape;611;p37"/>
          <p:cNvPicPr preferRelativeResize="0"/>
          <p:nvPr/>
        </p:nvPicPr>
        <p:blipFill rotWithShape="1">
          <a:blip r:embed="rId3">
            <a:alphaModFix/>
          </a:blip>
          <a:srcRect b="0" l="0" r="0" t="8508"/>
          <a:stretch/>
        </p:blipFill>
        <p:spPr>
          <a:xfrm>
            <a:off x="599450" y="1062350"/>
            <a:ext cx="3843701" cy="520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7"/>
          <p:cNvPicPr preferRelativeResize="0"/>
          <p:nvPr/>
        </p:nvPicPr>
        <p:blipFill rotWithShape="1">
          <a:blip r:embed="rId4">
            <a:alphaModFix/>
          </a:blip>
          <a:srcRect b="5470" l="0" r="0" t="19380"/>
          <a:stretch/>
        </p:blipFill>
        <p:spPr>
          <a:xfrm>
            <a:off x="6286200" y="3808550"/>
            <a:ext cx="2462627" cy="246879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7"/>
          <p:cNvSpPr txBox="1"/>
          <p:nvPr/>
        </p:nvSpPr>
        <p:spPr>
          <a:xfrm>
            <a:off x="4518610" y="1007760"/>
            <a:ext cx="44373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Eigen ontwikkeling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Zorg dat je eigen vaardigheden blij</a:t>
            </a:r>
            <a:r>
              <a:rPr lang="en-US"/>
              <a:t>ft ontwikkelen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(</a:t>
            </a:r>
            <a:r>
              <a:rPr lang="en-US"/>
              <a:t>F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ysiek, Mentaal, Techniek)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Kennis van de vaardigheden die gevraagd worden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Crack climbing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Vaardigheden van Big-wallen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37"/>
          <p:cNvSpPr txBox="1"/>
          <p:nvPr/>
        </p:nvSpPr>
        <p:spPr>
          <a:xfrm>
            <a:off x="4518610" y="2490423"/>
            <a:ext cx="407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Teamontwikkeling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 de leercurve door met je teamgenoten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Zorg dat je op elkaar kunt bouwen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Weet wat je van elkaar kunt verwachten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37"/>
          <p:cNvSpPr txBox="1"/>
          <p:nvPr/>
        </p:nvSpPr>
        <p:spPr>
          <a:xfrm>
            <a:off x="4505553" y="4022705"/>
            <a:ext cx="1570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Ettringen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v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Chamonix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v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Dolomieten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640b7e05b_0_0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Vraag maar raak! Waar ga jij naartoe?</a:t>
            </a:r>
            <a:endParaRPr/>
          </a:p>
        </p:txBody>
      </p:sp>
      <p:pic>
        <p:nvPicPr>
          <p:cNvPr id="621" name="Google Shape;621;gc640b7e05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449" y="1196974"/>
            <a:ext cx="7667400" cy="5111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gc640b7e05b_1_52"/>
          <p:cNvPicPr preferRelativeResize="0"/>
          <p:nvPr/>
        </p:nvPicPr>
        <p:blipFill rotWithShape="1">
          <a:blip r:embed="rId3">
            <a:alphaModFix/>
          </a:blip>
          <a:srcRect b="13189" l="11533" r="12685" t="10787"/>
          <a:stretch/>
        </p:blipFill>
        <p:spPr>
          <a:xfrm>
            <a:off x="6415350" y="4921000"/>
            <a:ext cx="2647150" cy="177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gc640b7e05b_1_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2950" y="2400627"/>
            <a:ext cx="3931050" cy="150945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gc640b7e05b_1_52"/>
          <p:cNvSpPr txBox="1"/>
          <p:nvPr>
            <p:ph type="title"/>
          </p:nvPr>
        </p:nvSpPr>
        <p:spPr>
          <a:xfrm>
            <a:off x="457200" y="404813"/>
            <a:ext cx="7499400" cy="576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Shout out naar onze sponsors :-)</a:t>
            </a:r>
            <a:endParaRPr/>
          </a:p>
        </p:txBody>
      </p:sp>
      <p:pic>
        <p:nvPicPr>
          <p:cNvPr id="629" name="Google Shape;629;gc640b7e05b_1_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5650" y="3702349"/>
            <a:ext cx="3262151" cy="163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gc640b7e05b_1_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865" y="3460500"/>
            <a:ext cx="2752435" cy="163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gc640b7e05b_1_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5150" y="860525"/>
            <a:ext cx="3145150" cy="25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gc640b7e05b_1_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625" y="5466500"/>
            <a:ext cx="5111089" cy="122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gc640b7e05b_1_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73323" y="1079875"/>
            <a:ext cx="3783277" cy="101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gc640b7e05b_1_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30299" y="2722249"/>
            <a:ext cx="1526650" cy="84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ervolgpagina">
  <a:themeElements>
    <a:clrScheme name="NKBV">
      <a:dk1>
        <a:srgbClr val="3B3B3B"/>
      </a:dk1>
      <a:lt1>
        <a:srgbClr val="FFFFFF"/>
      </a:lt1>
      <a:dk2>
        <a:srgbClr val="5BBF21"/>
      </a:dk2>
      <a:lt2>
        <a:srgbClr val="EEECE1"/>
      </a:lt2>
      <a:accent1>
        <a:srgbClr val="66594C"/>
      </a:accent1>
      <a:accent2>
        <a:srgbClr val="5BBF2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itelpagina_groencoordinaten">
  <a:themeElements>
    <a:clrScheme name="NKBV">
      <a:dk1>
        <a:srgbClr val="3B3B3B"/>
      </a:dk1>
      <a:lt1>
        <a:srgbClr val="FFFFFF"/>
      </a:lt1>
      <a:dk2>
        <a:srgbClr val="5BBF21"/>
      </a:dk2>
      <a:lt2>
        <a:srgbClr val="EEECE1"/>
      </a:lt2>
      <a:accent1>
        <a:srgbClr val="66594C"/>
      </a:accent1>
      <a:accent2>
        <a:srgbClr val="5BBF2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2019-04-30T14:24:00Z</dcterms:created>
  <dc:creator>Regien Winnubst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2dc6f62-bb58-4b94-b6ca-9af54699d31b_Enabled">
    <vt:lpwstr>True</vt:lpwstr>
  </property>
  <property fmtid="{D5CDD505-2E9C-101B-9397-08002B2CF9AE}" pid="3" name="MSIP_Label_d2dc6f62-bb58-4b94-b6ca-9af54699d31b_SiteId">
    <vt:lpwstr>d7790549-8c35-40ea-ad75-954ac3e86be8</vt:lpwstr>
  </property>
  <property fmtid="{D5CDD505-2E9C-101B-9397-08002B2CF9AE}" pid="4" name="MSIP_Label_d2dc6f62-bb58-4b94-b6ca-9af54699d31b_Owner">
    <vt:lpwstr>dennis.hendrikx@kpn.com</vt:lpwstr>
  </property>
  <property fmtid="{D5CDD505-2E9C-101B-9397-08002B2CF9AE}" pid="5" name="MSIP_Label_d2dc6f62-bb58-4b94-b6ca-9af54699d31b_SetDate">
    <vt:lpwstr>2020-02-04T07:26:32.7564950Z</vt:lpwstr>
  </property>
  <property fmtid="{D5CDD505-2E9C-101B-9397-08002B2CF9AE}" pid="6" name="MSIP_Label_d2dc6f62-bb58-4b94-b6ca-9af54699d31b_Name">
    <vt:lpwstr>Intern gebruik</vt:lpwstr>
  </property>
  <property fmtid="{D5CDD505-2E9C-101B-9397-08002B2CF9AE}" pid="7" name="MSIP_Label_d2dc6f62-bb58-4b94-b6ca-9af54699d31b_Application">
    <vt:lpwstr>Microsoft Azure Information Protection</vt:lpwstr>
  </property>
  <property fmtid="{D5CDD505-2E9C-101B-9397-08002B2CF9AE}" pid="8" name="MSIP_Label_d2dc6f62-bb58-4b94-b6ca-9af54699d31b_ActionId">
    <vt:lpwstr>68f0325f-db02-41dd-832d-a570e0811339</vt:lpwstr>
  </property>
  <property fmtid="{D5CDD505-2E9C-101B-9397-08002B2CF9AE}" pid="9" name="MSIP_Label_d2dc6f62-bb58-4b94-b6ca-9af54699d31b_Extended_MSFT_Method">
    <vt:lpwstr>Automatic</vt:lpwstr>
  </property>
  <property fmtid="{D5CDD505-2E9C-101B-9397-08002B2CF9AE}" pid="10" name="Sensitivity">
    <vt:lpwstr>Intern gebruik</vt:lpwstr>
  </property>
  <property fmtid="{D5CDD505-2E9C-101B-9397-08002B2CF9AE}" pid="11" name="KSOProductBuildVer">
    <vt:lpwstr>1033-11.2.0.9669</vt:lpwstr>
  </property>
</Properties>
</file>